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9" r:id="rId3"/>
    <p:sldId id="261" r:id="rId4"/>
    <p:sldId id="459" r:id="rId5"/>
    <p:sldId id="497" r:id="rId6"/>
    <p:sldId id="473" r:id="rId7"/>
    <p:sldId id="429" r:id="rId8"/>
    <p:sldId id="432" r:id="rId9"/>
    <p:sldId id="451" r:id="rId10"/>
    <p:sldId id="474" r:id="rId11"/>
    <p:sldId id="475" r:id="rId12"/>
    <p:sldId id="460" r:id="rId13"/>
    <p:sldId id="491" r:id="rId14"/>
    <p:sldId id="461" r:id="rId15"/>
    <p:sldId id="496" r:id="rId16"/>
    <p:sldId id="493" r:id="rId17"/>
    <p:sldId id="478" r:id="rId18"/>
    <p:sldId id="485" r:id="rId19"/>
    <p:sldId id="486" r:id="rId20"/>
    <p:sldId id="480" r:id="rId21"/>
    <p:sldId id="498" r:id="rId22"/>
    <p:sldId id="502" r:id="rId23"/>
    <p:sldId id="500" r:id="rId24"/>
    <p:sldId id="501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7" pos="3982" userDrawn="1">
          <p15:clr>
            <a:srgbClr val="A4A3A4"/>
          </p15:clr>
        </p15:guide>
        <p15:guide id="8" pos="5978" userDrawn="1">
          <p15:clr>
            <a:srgbClr val="A4A3A4"/>
          </p15:clr>
        </p15:guide>
        <p15:guide id="9" orient="horz" pos="618" userDrawn="1">
          <p15:clr>
            <a:srgbClr val="A4A3A4"/>
          </p15:clr>
        </p15:guide>
        <p15:guide id="10" pos="2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메트릭스" initials="메" lastIdx="1" clrIdx="0">
    <p:extLst>
      <p:ext uri="{19B8F6BF-5375-455C-9EA6-DF929625EA0E}">
        <p15:presenceInfo xmlns:p15="http://schemas.microsoft.com/office/powerpoint/2012/main" userId="메트릭스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C1C1C"/>
    <a:srgbClr val="EBDFCF"/>
    <a:srgbClr val="DF4E4E"/>
    <a:srgbClr val="3B3838"/>
    <a:srgbClr val="767171"/>
    <a:srgbClr val="595959"/>
    <a:srgbClr val="969696"/>
    <a:srgbClr val="1C86B3"/>
    <a:srgbClr val="288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90" autoAdjust="0"/>
    <p:restoredTop sz="86315" autoAdjust="0"/>
  </p:normalViewPr>
  <p:slideViewPr>
    <p:cSldViewPr snapToGrid="0" showGuides="1">
      <p:cViewPr varScale="1">
        <p:scale>
          <a:sx n="101" d="100"/>
          <a:sy n="101" d="100"/>
        </p:scale>
        <p:origin x="240" y="120"/>
      </p:cViewPr>
      <p:guideLst>
        <p:guide orient="horz" pos="4110"/>
        <p:guide pos="3120"/>
        <p:guide orient="horz" pos="4065"/>
        <p:guide pos="3982"/>
        <p:guide pos="5978"/>
        <p:guide orient="horz" pos="618"/>
        <p:guide pos="2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1159E-7A0F-4556-8E35-6E9915ABB2F8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EC3E7-9220-4970-A2AD-8C6F46B13D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7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DATA</a:t>
            </a:r>
            <a:r>
              <a:rPr lang="ko-KR" altLang="en-US" dirty="0"/>
              <a:t>로 팀 팀장을 맡고 있는 김승훈입니다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팀은 본 </a:t>
            </a:r>
            <a:r>
              <a:rPr lang="en-US" altLang="ko-KR" dirty="0"/>
              <a:t>KDT</a:t>
            </a:r>
            <a:r>
              <a:rPr lang="ko-KR" altLang="en-US" dirty="0"/>
              <a:t>과정에서 배울 수 있는 기술을 최대한 활용할 수 있는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주제라고 생각한 </a:t>
            </a:r>
            <a:r>
              <a:rPr lang="en-US" altLang="ko-KR" dirty="0"/>
              <a:t>“</a:t>
            </a:r>
            <a:r>
              <a:rPr lang="ko-KR" altLang="en-US" dirty="0"/>
              <a:t>추천시스템 기반 영화 스트리밍 사이트</a:t>
            </a:r>
            <a:r>
              <a:rPr lang="en-US" altLang="ko-KR" dirty="0"/>
              <a:t>＂</a:t>
            </a:r>
            <a:r>
              <a:rPr lang="ko-KR" altLang="en-US" dirty="0"/>
              <a:t>를 생각해보았습니다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만든 </a:t>
            </a:r>
            <a:r>
              <a:rPr lang="ko-KR" altLang="en-US" dirty="0" err="1"/>
              <a:t>영화스트리밍</a:t>
            </a:r>
            <a:r>
              <a:rPr lang="ko-KR" altLang="en-US" dirty="0"/>
              <a:t> 사이트 </a:t>
            </a:r>
            <a:r>
              <a:rPr lang="ko-KR" altLang="en-US" dirty="0" err="1"/>
              <a:t>픽앤플릭스</a:t>
            </a:r>
            <a:r>
              <a:rPr lang="ko-KR" altLang="en-US" dirty="0"/>
              <a:t> 발표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994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 </a:t>
            </a:r>
            <a:r>
              <a:rPr lang="ko-KR" altLang="en-US" dirty="0"/>
              <a:t>클라우드 환경 구축에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96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그림과 같이 파이프라인을 구성하였습니다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API POST </a:t>
            </a:r>
            <a:r>
              <a:rPr lang="ko-KR" altLang="en-US" dirty="0"/>
              <a:t>요청 후 </a:t>
            </a:r>
            <a:r>
              <a:rPr lang="ko-KR" altLang="en-US" dirty="0" err="1"/>
              <a:t>키네시스와</a:t>
            </a:r>
            <a:r>
              <a:rPr lang="ko-KR" altLang="en-US" dirty="0"/>
              <a:t> </a:t>
            </a:r>
            <a:r>
              <a:rPr lang="ko-KR" altLang="en-US" dirty="0" err="1"/>
              <a:t>파이어호스를</a:t>
            </a:r>
            <a:r>
              <a:rPr lang="ko-KR" altLang="en-US" dirty="0"/>
              <a:t> 거쳐 로그데이터를 실시간으로 저장하고</a:t>
            </a:r>
            <a:endParaRPr lang="en-US" altLang="ko-KR" dirty="0"/>
          </a:p>
          <a:p>
            <a:r>
              <a:rPr lang="en-US" altLang="ko-KR" dirty="0"/>
              <a:t>GLUE</a:t>
            </a:r>
            <a:r>
              <a:rPr lang="ko-KR" altLang="en-US" dirty="0"/>
              <a:t>가 데이터를 크롤링하여 </a:t>
            </a:r>
            <a:r>
              <a:rPr lang="en-US" altLang="ko-KR" dirty="0"/>
              <a:t>ETL</a:t>
            </a:r>
            <a:r>
              <a:rPr lang="ko-KR" altLang="en-US" dirty="0"/>
              <a:t>과정 후 </a:t>
            </a:r>
            <a:r>
              <a:rPr lang="en-US" altLang="ko-KR" dirty="0"/>
              <a:t>DB</a:t>
            </a:r>
            <a:r>
              <a:rPr lang="ko-KR" altLang="en-US" dirty="0"/>
              <a:t>에 저장하는 람다 함수를 실행하여</a:t>
            </a:r>
            <a:endParaRPr lang="en-US" altLang="ko-KR" dirty="0"/>
          </a:p>
          <a:p>
            <a:r>
              <a:rPr lang="en-US" altLang="ko-KR" dirty="0"/>
              <a:t>RDS</a:t>
            </a:r>
            <a:r>
              <a:rPr lang="ko-KR" altLang="en-US" dirty="0"/>
              <a:t>에 테이블을 저장하는 형태의 파이프라인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85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 스트리밍 사이트 구현을 하기 위해서는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영화 정보 사전데이터를 구축하는 </a:t>
            </a:r>
            <a:r>
              <a:rPr lang="ko-KR" altLang="en-US" dirty="0" err="1"/>
              <a:t>웹스크래핑</a:t>
            </a:r>
            <a:r>
              <a:rPr lang="ko-KR" altLang="en-US" dirty="0"/>
              <a:t> 하는 단계가 필요하였습니다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파이썬 </a:t>
            </a:r>
            <a:r>
              <a:rPr lang="ko-KR" altLang="en-US" dirty="0" err="1"/>
              <a:t>셀레니움</a:t>
            </a:r>
            <a:r>
              <a:rPr lang="ko-KR" altLang="en-US" dirty="0"/>
              <a:t> 라이브러리로 </a:t>
            </a:r>
            <a:r>
              <a:rPr lang="ko-KR" altLang="en-US" dirty="0" err="1"/>
              <a:t>코비스와</a:t>
            </a:r>
            <a:r>
              <a:rPr lang="ko-KR" altLang="en-US" dirty="0"/>
              <a:t> </a:t>
            </a:r>
            <a:r>
              <a:rPr lang="ko-KR" altLang="en-US" dirty="0" err="1"/>
              <a:t>티엠디비</a:t>
            </a:r>
            <a:r>
              <a:rPr lang="ko-KR" altLang="en-US" dirty="0"/>
              <a:t> 사이트를 통하여</a:t>
            </a:r>
            <a:r>
              <a:rPr lang="en-US" altLang="ko-KR" dirty="0"/>
              <a:t>, </a:t>
            </a:r>
            <a:r>
              <a:rPr lang="ko-KR" altLang="en-US" dirty="0"/>
              <a:t>사이트 구축에 필요한 데이터를 추출하였습니다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54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수집하는 영화의 기준은 </a:t>
            </a:r>
            <a:r>
              <a:rPr lang="en-US" altLang="ko-KR" dirty="0"/>
              <a:t>2004</a:t>
            </a:r>
            <a:r>
              <a:rPr lang="ko-KR" altLang="en-US" dirty="0"/>
              <a:t>년 부터 </a:t>
            </a:r>
            <a:r>
              <a:rPr lang="en-US" altLang="ko-KR" dirty="0"/>
              <a:t>2024</a:t>
            </a:r>
            <a:r>
              <a:rPr lang="ko-KR" altLang="en-US" dirty="0"/>
              <a:t>년 까지의 한국 박스오피스 </a:t>
            </a:r>
            <a:r>
              <a:rPr lang="en-US" altLang="ko-KR" dirty="0"/>
              <a:t>50</a:t>
            </a:r>
            <a:r>
              <a:rPr lang="ko-KR" altLang="en-US" dirty="0"/>
              <a:t>개로 약 </a:t>
            </a:r>
            <a:r>
              <a:rPr lang="en-US" altLang="ko-KR" dirty="0"/>
              <a:t>963</a:t>
            </a:r>
            <a:r>
              <a:rPr lang="ko-KR" altLang="en-US" dirty="0"/>
              <a:t>개의 영화를 수집하였습니다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영화 상세정보</a:t>
            </a:r>
            <a:r>
              <a:rPr lang="en-US" altLang="ko-KR" dirty="0"/>
              <a:t>,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/>
              <a:t>평점에 대한 정보를 </a:t>
            </a:r>
            <a:r>
              <a:rPr lang="ko-KR" altLang="en-US" dirty="0" err="1"/>
              <a:t>스크래핑</a:t>
            </a:r>
            <a:r>
              <a:rPr lang="ko-KR" altLang="en-US" dirty="0"/>
              <a:t> 하였고</a:t>
            </a:r>
            <a:endParaRPr lang="en-US" altLang="ko-KR" dirty="0"/>
          </a:p>
          <a:p>
            <a:r>
              <a:rPr lang="ko-KR" altLang="en-US" dirty="0"/>
              <a:t>각 파트에 따른 추출 테이블은 아래와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515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웹페이지에서 유저가 입력하여 </a:t>
            </a:r>
            <a:r>
              <a:rPr lang="ko-KR" altLang="en-US" dirty="0" err="1"/>
              <a:t>얻게되는</a:t>
            </a:r>
            <a:r>
              <a:rPr lang="ko-KR" altLang="en-US" dirty="0"/>
              <a:t> 사용자정보</a:t>
            </a:r>
            <a:r>
              <a:rPr lang="en-US" altLang="ko-KR" dirty="0"/>
              <a:t>, </a:t>
            </a:r>
            <a:r>
              <a:rPr lang="ko-KR" altLang="en-US" dirty="0"/>
              <a:t>선호장르</a:t>
            </a:r>
            <a:r>
              <a:rPr lang="en-US" altLang="ko-KR" dirty="0"/>
              <a:t>, </a:t>
            </a:r>
            <a:r>
              <a:rPr lang="ko-KR" altLang="en-US" dirty="0"/>
              <a:t>위시리스트를 수집하게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사진은 사용자가 내용을 선택하면 수집되는 웹화면의 예시입니다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7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유저가 시청하면 받는 로그로 사용자 시청기록</a:t>
            </a:r>
            <a:r>
              <a:rPr lang="en-US" altLang="ko-KR" dirty="0"/>
              <a:t>, </a:t>
            </a:r>
            <a:r>
              <a:rPr lang="ko-KR" altLang="en-US" dirty="0"/>
              <a:t>접근이력 수집하게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사진은 마찬가지로 시청을 하면 수집되는 웹화면의 예시입니다</a:t>
            </a:r>
            <a:r>
              <a:rPr lang="en-US" altLang="ko-KR" dirty="0"/>
              <a:t>,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65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결과적으로 </a:t>
            </a:r>
            <a:r>
              <a:rPr lang="ko-KR" altLang="en-US" dirty="0" err="1"/>
              <a:t>웹페이지에</a:t>
            </a:r>
            <a:r>
              <a:rPr lang="ko-KR" altLang="en-US" dirty="0"/>
              <a:t> 영화 정보들이 업로드 되었으며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조건에 맞는 영화 포스터가 띄워져 있습니다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AI </a:t>
            </a:r>
            <a:r>
              <a:rPr lang="ko-KR" altLang="en-US" dirty="0"/>
              <a:t>추천 영화는 시청 기록이 없는 신규 사용자는 </a:t>
            </a:r>
            <a:r>
              <a:rPr lang="en-US" altLang="ko-KR" dirty="0" err="1"/>
              <a:t>user_pref_</a:t>
            </a:r>
            <a:r>
              <a:rPr lang="en-US" altLang="ko-KR" baseline="0" dirty="0" err="1"/>
              <a:t>table</a:t>
            </a:r>
            <a:r>
              <a:rPr lang="ko-KR" altLang="en-US" baseline="0" dirty="0"/>
              <a:t>을</a:t>
            </a:r>
            <a:r>
              <a:rPr lang="en-US" altLang="ko-KR" baseline="0" dirty="0"/>
              <a:t> </a:t>
            </a:r>
            <a:r>
              <a:rPr lang="ko-KR" altLang="en-US" baseline="0" dirty="0"/>
              <a:t>참조하여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선택한 선호 장르 영화들을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별점순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최신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개봉순으로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정렬하여 제공합니다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/>
              <a:t>시청 기록을 보유한 기존 사용자는 </a:t>
            </a:r>
            <a:r>
              <a:rPr lang="en-US" altLang="ko-KR" dirty="0" err="1"/>
              <a:t>user_watched_log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테이블을</a:t>
            </a:r>
            <a:r>
              <a:rPr lang="en-US" altLang="ko-KR" baseline="0" dirty="0"/>
              <a:t> </a:t>
            </a:r>
            <a:r>
              <a:rPr lang="ko-KR" altLang="en-US" baseline="0" dirty="0"/>
              <a:t>참조하여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시청한 영화의 장르들을 탐색하여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별점순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최신 개봉 순으로 정렬하여 제공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영화는 주간 단위로 업데이트하여 전체 사용자의 시청 시간의 합이 가장 큰 영화 상위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개를 추출하여 제공합니다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시청 중인 영화는 사용자가 시청한 영화들 중 영화 시청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완료율이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100%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미만인 영화</a:t>
            </a:r>
            <a:r>
              <a:rPr lang="ko-KR" altLang="en-US" sz="1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정보를 추출하여 제공합니다</a:t>
            </a:r>
            <a:r>
              <a:rPr lang="en-US" altLang="ko-KR" sz="1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039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user_watched_log</a:t>
            </a:r>
            <a:r>
              <a:rPr lang="ko-KR" altLang="en-US" dirty="0"/>
              <a:t>를 참조하여 시청자와 비슷한 연령대</a:t>
            </a:r>
            <a:r>
              <a:rPr lang="en-US" altLang="ko-KR" dirty="0"/>
              <a:t>(10</a:t>
            </a:r>
            <a:r>
              <a:rPr lang="ko-KR" altLang="en-US" dirty="0"/>
              <a:t>대</a:t>
            </a:r>
            <a:r>
              <a:rPr lang="en-US" altLang="ko-KR" dirty="0"/>
              <a:t>, 20</a:t>
            </a:r>
            <a:r>
              <a:rPr lang="ko-KR" altLang="en-US" dirty="0"/>
              <a:t>대</a:t>
            </a:r>
            <a:r>
              <a:rPr lang="en-US" altLang="ko-KR" dirty="0"/>
              <a:t>, 30</a:t>
            </a:r>
            <a:r>
              <a:rPr lang="ko-KR" altLang="en-US" dirty="0"/>
              <a:t>대</a:t>
            </a:r>
            <a:r>
              <a:rPr lang="en-US" altLang="ko-KR" dirty="0"/>
              <a:t>...)</a:t>
            </a:r>
            <a:r>
              <a:rPr lang="ko-KR" altLang="en-US" dirty="0"/>
              <a:t>와 동일 성별이 시청한 영화들 중 상위 </a:t>
            </a:r>
            <a:r>
              <a:rPr lang="en-US" altLang="ko-KR" dirty="0"/>
              <a:t>10</a:t>
            </a:r>
            <a:r>
              <a:rPr lang="ko-KR" altLang="en-US" dirty="0"/>
              <a:t>개 영화 추출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종료 예정 영화는 </a:t>
            </a:r>
            <a:r>
              <a:rPr lang="en-US" altLang="ko-KR" dirty="0" err="1"/>
              <a:t>movie_info</a:t>
            </a:r>
            <a:r>
              <a:rPr lang="ko-KR" altLang="en-US" dirty="0"/>
              <a:t>를 참조하여 계약 만료가 </a:t>
            </a:r>
            <a:r>
              <a:rPr lang="en-US" altLang="ko-KR" dirty="0"/>
              <a:t>1</a:t>
            </a:r>
            <a:r>
              <a:rPr lang="ko-KR" altLang="en-US" dirty="0"/>
              <a:t>달 이내에 임박한 영화들을 모두</a:t>
            </a:r>
            <a:r>
              <a:rPr lang="ko-KR" altLang="en-US" baseline="0" dirty="0"/>
              <a:t> 띄우는 곳입니다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전체 영화는 </a:t>
            </a:r>
            <a:r>
              <a:rPr lang="en-US" altLang="ko-KR" baseline="0" dirty="0" err="1"/>
              <a:t>movie_info</a:t>
            </a:r>
            <a:r>
              <a:rPr lang="ko-KR" altLang="en-US" baseline="0" dirty="0"/>
              <a:t>가 보유한 모든 영화들을 스크롤을 내리면 띄울 수 있는 곳입니다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1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같이 </a:t>
            </a:r>
            <a:r>
              <a:rPr lang="en-US" altLang="ko-KR" dirty="0"/>
              <a:t>6</a:t>
            </a:r>
            <a:r>
              <a:rPr lang="ko-KR" altLang="en-US" dirty="0"/>
              <a:t>개의 파트로 구성하여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158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개요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81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팀장인 저와 </a:t>
            </a:r>
            <a:r>
              <a:rPr lang="en-US" altLang="ko-KR" dirty="0"/>
              <a:t>4</a:t>
            </a:r>
            <a:r>
              <a:rPr lang="ko-KR" altLang="en-US" dirty="0"/>
              <a:t>명의 팀원으로 </a:t>
            </a:r>
            <a:r>
              <a:rPr lang="ko-KR" altLang="en-US" dirty="0" err="1"/>
              <a:t>구성되어있으며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AWS </a:t>
            </a:r>
            <a:r>
              <a:rPr lang="ko-KR" altLang="en-US" dirty="0"/>
              <a:t>인프라구축</a:t>
            </a:r>
            <a:r>
              <a:rPr lang="en-US" altLang="ko-KR" dirty="0"/>
              <a:t>, </a:t>
            </a:r>
            <a:r>
              <a:rPr lang="ko-KR" altLang="en-US" dirty="0"/>
              <a:t>데이터 수집 및 분석</a:t>
            </a:r>
            <a:r>
              <a:rPr lang="en-US" altLang="ko-KR" dirty="0"/>
              <a:t>, DB </a:t>
            </a:r>
            <a:r>
              <a:rPr lang="ko-KR" altLang="en-US" dirty="0"/>
              <a:t>모델링 </a:t>
            </a:r>
            <a:r>
              <a:rPr lang="en-US" altLang="ko-KR" dirty="0"/>
              <a:t>, </a:t>
            </a:r>
            <a:r>
              <a:rPr lang="ko-KR" altLang="en-US" dirty="0"/>
              <a:t>프론트와 백 구축의 역할을 나누어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3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OTT </a:t>
            </a:r>
            <a:r>
              <a:rPr lang="ko-KR" altLang="en-US" dirty="0"/>
              <a:t>업계의 최근 이슈는 </a:t>
            </a:r>
            <a:r>
              <a:rPr lang="ko-KR" altLang="en-US" dirty="0" err="1"/>
              <a:t>큐레이션과</a:t>
            </a:r>
            <a:r>
              <a:rPr lang="ko-KR" altLang="en-US" dirty="0"/>
              <a:t> 개인화에 대한 언급이 많았었고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이용자들의 </a:t>
            </a:r>
            <a:r>
              <a:rPr lang="en-US" altLang="ko-KR" dirty="0"/>
              <a:t>89%</a:t>
            </a:r>
            <a:r>
              <a:rPr lang="ko-KR" altLang="en-US" dirty="0"/>
              <a:t>는 콘텐츠 추천이 </a:t>
            </a:r>
            <a:r>
              <a:rPr lang="ko-KR" altLang="en-US" dirty="0" err="1"/>
              <a:t>별로라고</a:t>
            </a:r>
            <a:r>
              <a:rPr lang="ko-KR" altLang="en-US" dirty="0"/>
              <a:t> 응답하였고</a:t>
            </a:r>
            <a:r>
              <a:rPr lang="en-US" altLang="ko-KR" dirty="0"/>
              <a:t>, </a:t>
            </a:r>
            <a:r>
              <a:rPr lang="ko-KR" altLang="en-US" dirty="0"/>
              <a:t>제공 콘텐츠 중 </a:t>
            </a:r>
            <a:r>
              <a:rPr lang="en-US" altLang="ko-KR" dirty="0"/>
              <a:t>40%</a:t>
            </a:r>
            <a:r>
              <a:rPr lang="ko-KR" altLang="en-US" dirty="0"/>
              <a:t>는 관심 밖이라는 통계도 볼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저희는 개인화 </a:t>
            </a:r>
            <a:r>
              <a:rPr lang="ko-KR" altLang="en-US" dirty="0" err="1"/>
              <a:t>큐레이션이</a:t>
            </a:r>
            <a:r>
              <a:rPr lang="ko-KR" altLang="en-US" dirty="0"/>
              <a:t> 어떻게 반영되면 사용자에게 만족도를 향상시킬 수 있는지 고민하면서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OTT </a:t>
            </a:r>
            <a:r>
              <a:rPr lang="ko-KR" altLang="en-US" dirty="0"/>
              <a:t>사이트를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32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</a:t>
            </a:r>
            <a:r>
              <a:rPr lang="en-US" altLang="ko-KR" dirty="0"/>
              <a:t>2</a:t>
            </a:r>
            <a:r>
              <a:rPr lang="ko-KR" altLang="en-US" dirty="0"/>
              <a:t>가지의 목적을 가지고 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이용로그를 기반으로 추천하여 개인화된 시청경험을 제공하고</a:t>
            </a:r>
            <a:r>
              <a:rPr lang="en-US" altLang="ko-KR" dirty="0"/>
              <a:t>, </a:t>
            </a:r>
            <a:r>
              <a:rPr lang="ko-KR" altLang="en-US" dirty="0"/>
              <a:t>방대한 콘텐츠의 효율적 탐색이 편리하도록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특정장르에 깊은 관심을 가지는 사용자에 대한 장르</a:t>
            </a:r>
            <a:r>
              <a:rPr lang="en-US" altLang="ko-KR" dirty="0"/>
              <a:t>, </a:t>
            </a:r>
            <a:r>
              <a:rPr lang="ko-KR" altLang="en-US" dirty="0"/>
              <a:t>키워드 기반 추천과</a:t>
            </a:r>
            <a:endParaRPr lang="en-US" altLang="ko-KR" dirty="0"/>
          </a:p>
          <a:p>
            <a:r>
              <a:rPr lang="ko-KR" altLang="en-US" dirty="0" err="1"/>
              <a:t>접편한</a:t>
            </a:r>
            <a:r>
              <a:rPr lang="ko-KR" altLang="en-US" dirty="0"/>
              <a:t> 인터페이스를 통한 접근성을 향상 시켰습니다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최종적으로는 영화 시청경험을 극대화하여 사용자 만족도를 향상하는 목적이 있겠습니다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01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일정은 개발기획</a:t>
            </a:r>
            <a:r>
              <a:rPr lang="en-US" altLang="ko-KR" dirty="0"/>
              <a:t>, </a:t>
            </a:r>
            <a:r>
              <a:rPr lang="ko-KR" altLang="en-US" dirty="0"/>
              <a:t>개발준비</a:t>
            </a:r>
            <a:r>
              <a:rPr lang="en-US" altLang="ko-KR" dirty="0"/>
              <a:t>, </a:t>
            </a:r>
            <a:r>
              <a:rPr lang="ko-KR" altLang="en-US" dirty="0"/>
              <a:t>개발진행 </a:t>
            </a:r>
            <a:r>
              <a:rPr lang="en-US" altLang="ko-KR" dirty="0"/>
              <a:t>3</a:t>
            </a:r>
            <a:r>
              <a:rPr lang="ko-KR" altLang="en-US" dirty="0"/>
              <a:t>가지로 </a:t>
            </a:r>
            <a:r>
              <a:rPr lang="ko-KR" altLang="en-US" dirty="0" err="1"/>
              <a:t>구성되어있으며</a:t>
            </a:r>
            <a:r>
              <a:rPr lang="en-US" altLang="ko-KR" dirty="0"/>
              <a:t>, </a:t>
            </a:r>
            <a:r>
              <a:rPr lang="ko-KR" altLang="en-US" dirty="0"/>
              <a:t>실제 개발은 </a:t>
            </a:r>
            <a:r>
              <a:rPr lang="en-US" altLang="ko-KR" dirty="0"/>
              <a:t>3</a:t>
            </a:r>
            <a:r>
              <a:rPr lang="ko-KR" altLang="en-US" dirty="0"/>
              <a:t>개월 정도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72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프로세스는 인프라 구축</a:t>
            </a:r>
            <a:r>
              <a:rPr lang="en-US" altLang="ko-KR" dirty="0"/>
              <a:t>, </a:t>
            </a:r>
            <a:r>
              <a:rPr lang="ko-KR" altLang="en-US" dirty="0"/>
              <a:t>분석시스템 구축</a:t>
            </a:r>
            <a:r>
              <a:rPr lang="en-US" altLang="ko-KR" dirty="0"/>
              <a:t>, </a:t>
            </a:r>
            <a:r>
              <a:rPr lang="ko-KR" altLang="en-US" dirty="0"/>
              <a:t>추천시스템 개발 </a:t>
            </a:r>
            <a:r>
              <a:rPr lang="en-US" altLang="ko-KR" dirty="0"/>
              <a:t>3</a:t>
            </a:r>
            <a:r>
              <a:rPr lang="ko-KR" altLang="en-US" dirty="0"/>
              <a:t>단계로 진행을 했으며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인프라 구축 파트에서는</a:t>
            </a:r>
            <a:r>
              <a:rPr lang="en-US" altLang="ko-KR" dirty="0"/>
              <a:t>, </a:t>
            </a:r>
            <a:r>
              <a:rPr lang="ko-KR" altLang="en-US" dirty="0"/>
              <a:t>웹사이트 구축</a:t>
            </a:r>
            <a:r>
              <a:rPr lang="en-US" altLang="ko-KR" dirty="0"/>
              <a:t>, </a:t>
            </a:r>
            <a:r>
              <a:rPr lang="ko-KR" altLang="en-US" dirty="0"/>
              <a:t>파이프라인구축</a:t>
            </a:r>
            <a:r>
              <a:rPr lang="en-US" altLang="ko-KR" dirty="0"/>
              <a:t>, DB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구축의 단계가 있고</a:t>
            </a:r>
            <a:endParaRPr lang="en-US" altLang="ko-KR" dirty="0"/>
          </a:p>
          <a:p>
            <a:r>
              <a:rPr lang="ko-KR" altLang="en-US" dirty="0"/>
              <a:t>분석 시스템 파트에서는</a:t>
            </a:r>
            <a:r>
              <a:rPr lang="en-US" altLang="ko-KR" dirty="0"/>
              <a:t>, </a:t>
            </a: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빈도기반 추천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마지막으로 파이썬 </a:t>
            </a:r>
            <a:r>
              <a:rPr lang="ko-KR" altLang="en-US" dirty="0" err="1"/>
              <a:t>싸이킷런을</a:t>
            </a:r>
            <a:r>
              <a:rPr lang="ko-KR" altLang="en-US" dirty="0"/>
              <a:t> 통한 내용 및 협업 필터링 기반으로 추천 시스템을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526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 및 기술은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EC3E7-9220-4970-A2AD-8C6F46B13D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9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8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4534C56-DE99-4C6D-A62E-8482798E9C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0"/>
          <a:stretch>
            <a:fillRect/>
          </a:stretch>
        </p:blipFill>
        <p:spPr>
          <a:xfrm>
            <a:off x="6618569" y="1140431"/>
            <a:ext cx="3287431" cy="5717569"/>
          </a:xfrm>
          <a:custGeom>
            <a:avLst/>
            <a:gdLst>
              <a:gd name="connsiteX0" fmla="*/ 342783 w 3351087"/>
              <a:gd name="connsiteY0" fmla="*/ 0 h 5828281"/>
              <a:gd name="connsiteX1" fmla="*/ 3351087 w 3351087"/>
              <a:gd name="connsiteY1" fmla="*/ 0 h 5828281"/>
              <a:gd name="connsiteX2" fmla="*/ 3351087 w 3351087"/>
              <a:gd name="connsiteY2" fmla="*/ 5828281 h 5828281"/>
              <a:gd name="connsiteX3" fmla="*/ 0 w 3351087"/>
              <a:gd name="connsiteY3" fmla="*/ 5828281 h 5828281"/>
              <a:gd name="connsiteX4" fmla="*/ 0 w 3351087"/>
              <a:gd name="connsiteY4" fmla="*/ 342783 h 5828281"/>
              <a:gd name="connsiteX5" fmla="*/ 342783 w 3351087"/>
              <a:gd name="connsiteY5" fmla="*/ 0 h 582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087" h="5828281">
                <a:moveTo>
                  <a:pt x="342783" y="0"/>
                </a:moveTo>
                <a:lnTo>
                  <a:pt x="3351087" y="0"/>
                </a:lnTo>
                <a:lnTo>
                  <a:pt x="3351087" y="5828281"/>
                </a:lnTo>
                <a:lnTo>
                  <a:pt x="0" y="5828281"/>
                </a:lnTo>
                <a:lnTo>
                  <a:pt x="0" y="342783"/>
                </a:lnTo>
                <a:cubicBezTo>
                  <a:pt x="0" y="153469"/>
                  <a:pt x="153469" y="0"/>
                  <a:pt x="342783" y="0"/>
                </a:cubicBezTo>
                <a:close/>
              </a:path>
            </a:pathLst>
          </a:cu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920AB30-ABE6-4C22-ADF1-32D68E1C69F7}"/>
              </a:ext>
            </a:extLst>
          </p:cNvPr>
          <p:cNvGrpSpPr/>
          <p:nvPr userDrawn="1"/>
        </p:nvGrpSpPr>
        <p:grpSpPr>
          <a:xfrm>
            <a:off x="7650037" y="288131"/>
            <a:ext cx="2055839" cy="497992"/>
            <a:chOff x="7650037" y="288131"/>
            <a:chExt cx="2055839" cy="49799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F6C0C8-ED12-43F6-86DE-2F6B9BFB8285}"/>
                </a:ext>
              </a:extLst>
            </p:cNvPr>
            <p:cNvSpPr/>
            <p:nvPr/>
          </p:nvSpPr>
          <p:spPr>
            <a:xfrm>
              <a:off x="7782271" y="629542"/>
              <a:ext cx="1923605" cy="156581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900" dirty="0">
                  <a:ln>
                    <a:solidFill>
                      <a:srgbClr val="FFFF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2024</a:t>
              </a:r>
              <a:r>
                <a:rPr lang="ko-KR" altLang="en-US" sz="900" dirty="0">
                  <a:ln>
                    <a:solidFill>
                      <a:srgbClr val="FFFF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년</a:t>
              </a:r>
              <a:r>
                <a:rPr lang="en-US" altLang="ko-KR" sz="900" dirty="0">
                  <a:ln>
                    <a:solidFill>
                      <a:srgbClr val="FFFF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900" dirty="0">
                  <a:ln>
                    <a:solidFill>
                      <a:srgbClr val="FFFF99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연구실 안전관리 실태조사 및 분석</a:t>
              </a:r>
            </a:p>
          </p:txBody>
        </p:sp>
        <p:sp>
          <p:nvSpPr>
            <p:cNvPr id="14" name="제목 2">
              <a:extLst>
                <a:ext uri="{FF2B5EF4-FFF2-40B4-BE49-F238E27FC236}">
                  <a16:creationId xmlns:a16="http://schemas.microsoft.com/office/drawing/2014/main" id="{E97A64B5-CFCB-4D11-81F5-1F2F7ED2A314}"/>
                </a:ext>
              </a:extLst>
            </p:cNvPr>
            <p:cNvSpPr txBox="1"/>
            <p:nvPr/>
          </p:nvSpPr>
          <p:spPr>
            <a:xfrm>
              <a:off x="9039803" y="362079"/>
              <a:ext cx="92974" cy="17870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algn="l" defTabSz="777514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74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latinLnBrk="0">
                <a:lnSpc>
                  <a:spcPct val="110000"/>
                </a:lnSpc>
              </a:pPr>
              <a:r>
                <a:rPr lang="en-US" altLang="ko-KR" sz="1100" dirty="0">
                  <a:ln>
                    <a:solidFill>
                      <a:srgbClr val="FFFF99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X</a:t>
              </a:r>
            </a:p>
          </p:txBody>
        </p:sp>
        <p:pic>
          <p:nvPicPr>
            <p:cNvPr id="15" name="Picture 4" descr="메트릭스 로고">
              <a:extLst>
                <a:ext uri="{FF2B5EF4-FFF2-40B4-BE49-F238E27FC236}">
                  <a16:creationId xmlns:a16="http://schemas.microsoft.com/office/drawing/2014/main" id="{7AF779DB-44FA-475A-A74D-931AA7D7D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0826" y="288131"/>
              <a:ext cx="548972" cy="32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6925CCD-77F6-4731-AFE7-CC1DD18165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9492" b="11423"/>
            <a:stretch/>
          </p:blipFill>
          <p:spPr>
            <a:xfrm>
              <a:off x="7650037" y="323851"/>
              <a:ext cx="1381717" cy="29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961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7A13744C-D63F-466E-AD9C-C94A9B6A1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843574" y="370572"/>
            <a:ext cx="157336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5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8DF80FC1-513A-408D-9720-6A2B3E944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843574" y="370572"/>
            <a:ext cx="1573364" cy="324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C0B7273-9545-493A-B636-403F6B3366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69" y="3120887"/>
            <a:ext cx="4953000" cy="3744286"/>
          </a:xfrm>
          <a:custGeom>
            <a:avLst/>
            <a:gdLst>
              <a:gd name="connsiteX0" fmla="*/ 470884 w 4953000"/>
              <a:gd name="connsiteY0" fmla="*/ 0 h 3744286"/>
              <a:gd name="connsiteX1" fmla="*/ 4474068 w 4953000"/>
              <a:gd name="connsiteY1" fmla="*/ 0 h 3744286"/>
              <a:gd name="connsiteX2" fmla="*/ 4953000 w 4953000"/>
              <a:gd name="connsiteY2" fmla="*/ 478932 h 3744286"/>
              <a:gd name="connsiteX3" fmla="*/ 4953000 w 4953000"/>
              <a:gd name="connsiteY3" fmla="*/ 3265354 h 3744286"/>
              <a:gd name="connsiteX4" fmla="*/ 4474068 w 4953000"/>
              <a:gd name="connsiteY4" fmla="*/ 3744286 h 3744286"/>
              <a:gd name="connsiteX5" fmla="*/ 470884 w 4953000"/>
              <a:gd name="connsiteY5" fmla="*/ 3744286 h 3744286"/>
              <a:gd name="connsiteX6" fmla="*/ 1682 w 4953000"/>
              <a:gd name="connsiteY6" fmla="*/ 3361876 h 3744286"/>
              <a:gd name="connsiteX7" fmla="*/ 0 w 4953000"/>
              <a:gd name="connsiteY7" fmla="*/ 3345189 h 3744286"/>
              <a:gd name="connsiteX8" fmla="*/ 0 w 4953000"/>
              <a:gd name="connsiteY8" fmla="*/ 399097 h 3744286"/>
              <a:gd name="connsiteX9" fmla="*/ 1682 w 4953000"/>
              <a:gd name="connsiteY9" fmla="*/ 382411 h 3744286"/>
              <a:gd name="connsiteX10" fmla="*/ 470884 w 4953000"/>
              <a:gd name="connsiteY10" fmla="*/ 0 h 374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3000" h="3744286">
                <a:moveTo>
                  <a:pt x="470884" y="0"/>
                </a:moveTo>
                <a:lnTo>
                  <a:pt x="4474068" y="0"/>
                </a:lnTo>
                <a:cubicBezTo>
                  <a:pt x="4738575" y="0"/>
                  <a:pt x="4953000" y="214425"/>
                  <a:pt x="4953000" y="478932"/>
                </a:cubicBezTo>
                <a:lnTo>
                  <a:pt x="4953000" y="3265354"/>
                </a:lnTo>
                <a:cubicBezTo>
                  <a:pt x="4953000" y="3529861"/>
                  <a:pt x="4738575" y="3744286"/>
                  <a:pt x="4474068" y="3744286"/>
                </a:cubicBezTo>
                <a:lnTo>
                  <a:pt x="470884" y="3744286"/>
                </a:lnTo>
                <a:cubicBezTo>
                  <a:pt x="239440" y="3744286"/>
                  <a:pt x="46341" y="3580117"/>
                  <a:pt x="1682" y="3361876"/>
                </a:cubicBezTo>
                <a:lnTo>
                  <a:pt x="0" y="3345189"/>
                </a:lnTo>
                <a:lnTo>
                  <a:pt x="0" y="399097"/>
                </a:lnTo>
                <a:lnTo>
                  <a:pt x="1682" y="382411"/>
                </a:lnTo>
                <a:cubicBezTo>
                  <a:pt x="46341" y="164169"/>
                  <a:pt x="239440" y="0"/>
                  <a:pt x="470884" y="0"/>
                </a:cubicBezTo>
                <a:close/>
              </a:path>
            </a:pathLst>
          </a:cu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 userDrawn="1"/>
        </p:nvSpPr>
        <p:spPr>
          <a:xfrm>
            <a:off x="0" y="0"/>
            <a:ext cx="9905999" cy="6858000"/>
          </a:xfrm>
          <a:prstGeom prst="roundRect">
            <a:avLst>
              <a:gd name="adj" fmla="val 0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 userDrawn="1"/>
        </p:nvSpPr>
        <p:spPr>
          <a:xfrm>
            <a:off x="5469310" y="1247686"/>
            <a:ext cx="4641844" cy="5874083"/>
          </a:xfrm>
          <a:prstGeom prst="roundRect">
            <a:avLst>
              <a:gd name="adj" fmla="val 38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5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885907-0F0D-4DA4-8B47-4CBC185CF280}"/>
              </a:ext>
            </a:extLst>
          </p:cNvPr>
          <p:cNvSpPr/>
          <p:nvPr userDrawn="1"/>
        </p:nvSpPr>
        <p:spPr>
          <a:xfrm>
            <a:off x="1364" y="-2"/>
            <a:ext cx="9904636" cy="7073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7F591AF-A9F6-461D-88AE-3C8955428CDA}"/>
              </a:ext>
            </a:extLst>
          </p:cNvPr>
          <p:cNvSpPr/>
          <p:nvPr/>
        </p:nvSpPr>
        <p:spPr>
          <a:xfrm>
            <a:off x="8033245" y="-1"/>
            <a:ext cx="257175" cy="707366"/>
          </a:xfrm>
          <a:prstGeom prst="parallelogram">
            <a:avLst>
              <a:gd name="adj" fmla="val 74615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>
              <a:defRPr/>
            </a:pPr>
            <a:endParaRPr lang="ko-KR" altLang="en-US" sz="2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순서도: 수동 입력 11">
            <a:extLst>
              <a:ext uri="{FF2B5EF4-FFF2-40B4-BE49-F238E27FC236}">
                <a16:creationId xmlns:a16="http://schemas.microsoft.com/office/drawing/2014/main" id="{ACA2284A-B829-4ACF-ABA1-179C252139C1}"/>
              </a:ext>
            </a:extLst>
          </p:cNvPr>
          <p:cNvSpPr/>
          <p:nvPr/>
        </p:nvSpPr>
        <p:spPr>
          <a:xfrm rot="16200000" flipH="1">
            <a:off x="8671926" y="-526708"/>
            <a:ext cx="707366" cy="176078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65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657 h 10000"/>
              <a:gd name="connsiteX0" fmla="*/ 0 w 10000"/>
              <a:gd name="connsiteY0" fmla="*/ 1109 h 10452"/>
              <a:gd name="connsiteX1" fmla="*/ 10000 w 10000"/>
              <a:gd name="connsiteY1" fmla="*/ 0 h 10452"/>
              <a:gd name="connsiteX2" fmla="*/ 10000 w 10000"/>
              <a:gd name="connsiteY2" fmla="*/ 10452 h 10452"/>
              <a:gd name="connsiteX3" fmla="*/ 0 w 10000"/>
              <a:gd name="connsiteY3" fmla="*/ 10452 h 10452"/>
              <a:gd name="connsiteX4" fmla="*/ 0 w 10000"/>
              <a:gd name="connsiteY4" fmla="*/ 1109 h 1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452">
                <a:moveTo>
                  <a:pt x="0" y="1109"/>
                </a:moveTo>
                <a:lnTo>
                  <a:pt x="10000" y="0"/>
                </a:lnTo>
                <a:lnTo>
                  <a:pt x="10000" y="10452"/>
                </a:lnTo>
                <a:lnTo>
                  <a:pt x="0" y="10452"/>
                </a:lnTo>
                <a:lnTo>
                  <a:pt x="0" y="1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00">
            <a:extLst>
              <a:ext uri="{FF2B5EF4-FFF2-40B4-BE49-F238E27FC236}">
                <a16:creationId xmlns:a16="http://schemas.microsoft.com/office/drawing/2014/main" id="{1C6A4581-8A5A-472B-ACB3-51319A718C9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58235" y="6666071"/>
            <a:ext cx="38953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spcBef>
                <a:spcPct val="50000"/>
              </a:spcBef>
              <a:buClr>
                <a:srgbClr val="808080"/>
              </a:buClr>
              <a:buSzPct val="75000"/>
            </a:pPr>
            <a:r>
              <a:rPr lang="en-US" altLang="ko-KR" sz="8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36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96810ED1-C536-4952-B378-4AC8CF753DFD}" type="slidenum">
              <a:rPr lang="en-US" altLang="ko-KR" sz="800" b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36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‹#›</a:t>
            </a:fld>
            <a:r>
              <a:rPr lang="en-US" altLang="ko-KR" sz="8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36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67EAB0-B0FA-411B-B3FF-FF5A6A0C324F}"/>
              </a:ext>
            </a:extLst>
          </p:cNvPr>
          <p:cNvSpPr/>
          <p:nvPr/>
        </p:nvSpPr>
        <p:spPr>
          <a:xfrm>
            <a:off x="8451281" y="163682"/>
            <a:ext cx="1274388" cy="43043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rgbClr val="FFFF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추천시스템 기반</a:t>
            </a:r>
            <a:endParaRPr lang="en-US" altLang="ko-KR" sz="1200" dirty="0">
              <a:ln>
                <a:solidFill>
                  <a:srgbClr val="FFFF99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rgbClr val="FFFF99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영화 스트리밍 사이트</a:t>
            </a:r>
            <a:endParaRPr lang="en-US" altLang="ko-KR" sz="1200" dirty="0">
              <a:ln>
                <a:solidFill>
                  <a:srgbClr val="FFFF99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E2E1C386-DD3B-2EC8-03F6-419D8D941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54" y="-200235"/>
            <a:ext cx="1550964" cy="11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26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53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2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hyperlink" Target="https://www.k-trendynews.com/news/articleView.html?idxno=176271&amp;utm_source=chatgpt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807CA9E-4FF1-4FD3-9CAF-8968615E852E}"/>
              </a:ext>
            </a:extLst>
          </p:cNvPr>
          <p:cNvSpPr txBox="1"/>
          <p:nvPr/>
        </p:nvSpPr>
        <p:spPr>
          <a:xfrm>
            <a:off x="4087089" y="5259110"/>
            <a:ext cx="1731818" cy="3385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2025. 01.04.</a:t>
            </a: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689223-EA46-492E-9D7F-928A79535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66318" y="5705313"/>
            <a:ext cx="1573364" cy="324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CC4967F-B3E6-41CD-9B86-5593110C8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8" b="10648"/>
          <a:stretch/>
        </p:blipFill>
        <p:spPr bwMode="auto">
          <a:xfrm>
            <a:off x="1276072" y="0"/>
            <a:ext cx="6972856" cy="3779748"/>
          </a:xfrm>
          <a:custGeom>
            <a:avLst/>
            <a:gdLst>
              <a:gd name="connsiteX0" fmla="*/ 0 w 7295338"/>
              <a:gd name="connsiteY0" fmla="*/ 0 h 3954553"/>
              <a:gd name="connsiteX1" fmla="*/ 7295338 w 7295338"/>
              <a:gd name="connsiteY1" fmla="*/ 0 h 3954553"/>
              <a:gd name="connsiteX2" fmla="*/ 7295338 w 7295338"/>
              <a:gd name="connsiteY2" fmla="*/ 3527659 h 3954553"/>
              <a:gd name="connsiteX3" fmla="*/ 6868444 w 7295338"/>
              <a:gd name="connsiteY3" fmla="*/ 3954553 h 3954553"/>
              <a:gd name="connsiteX4" fmla="*/ 426894 w 7295338"/>
              <a:gd name="connsiteY4" fmla="*/ 3954553 h 3954553"/>
              <a:gd name="connsiteX5" fmla="*/ 0 w 7295338"/>
              <a:gd name="connsiteY5" fmla="*/ 3527659 h 395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95338" h="3954553">
                <a:moveTo>
                  <a:pt x="0" y="0"/>
                </a:moveTo>
                <a:lnTo>
                  <a:pt x="7295338" y="0"/>
                </a:lnTo>
                <a:lnTo>
                  <a:pt x="7295338" y="3527659"/>
                </a:lnTo>
                <a:cubicBezTo>
                  <a:pt x="7295338" y="3763426"/>
                  <a:pt x="7104211" y="3954553"/>
                  <a:pt x="6868444" y="3954553"/>
                </a:cubicBezTo>
                <a:lnTo>
                  <a:pt x="426894" y="3954553"/>
                </a:lnTo>
                <a:cubicBezTo>
                  <a:pt x="191127" y="3954553"/>
                  <a:pt x="0" y="3763426"/>
                  <a:pt x="0" y="352765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30" y="7956"/>
            <a:ext cx="3549535" cy="35495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906000" cy="4542448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C01FD-2BA7-460E-A6B0-4767064C7102}"/>
              </a:ext>
            </a:extLst>
          </p:cNvPr>
          <p:cNvSpPr txBox="1"/>
          <p:nvPr/>
        </p:nvSpPr>
        <p:spPr>
          <a:xfrm>
            <a:off x="769159" y="2226120"/>
            <a:ext cx="8367675" cy="164660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추천시스템 기반 영화 스트리밍 사이트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7DA252-1F51-43EA-AE94-545C8F39A6FD}"/>
              </a:ext>
            </a:extLst>
          </p:cNvPr>
          <p:cNvSpPr/>
          <p:nvPr/>
        </p:nvSpPr>
        <p:spPr>
          <a:xfrm>
            <a:off x="633984" y="3959856"/>
            <a:ext cx="8638032" cy="504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C01FD-2BA7-460E-A6B0-4767064C7102}"/>
              </a:ext>
            </a:extLst>
          </p:cNvPr>
          <p:cNvSpPr txBox="1"/>
          <p:nvPr/>
        </p:nvSpPr>
        <p:spPr>
          <a:xfrm>
            <a:off x="6699190" y="6187066"/>
            <a:ext cx="2926541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spcBef>
                <a:spcPts val="300"/>
              </a:spcBef>
            </a:pP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팀명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DATA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팀원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김승훈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곽현철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조진형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양현우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서정임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B3838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2918853A-9F4A-2427-12A9-64D5289DCF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81" y="1351932"/>
            <a:ext cx="5666429" cy="40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68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FB736F-3868-447A-BADA-7EEDAAFC8982}"/>
              </a:ext>
            </a:extLst>
          </p:cNvPr>
          <p:cNvSpPr txBox="1"/>
          <p:nvPr/>
        </p:nvSpPr>
        <p:spPr>
          <a:xfrm>
            <a:off x="1805939" y="2308790"/>
            <a:ext cx="370903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AWS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클라우드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 구축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8CE01-CB94-4CAB-BBBF-DCEE01009AB6}"/>
              </a:ext>
            </a:extLst>
          </p:cNvPr>
          <p:cNvSpPr txBox="1"/>
          <p:nvPr/>
        </p:nvSpPr>
        <p:spPr>
          <a:xfrm>
            <a:off x="956301" y="2170589"/>
            <a:ext cx="40235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14400"/>
            <a:r>
              <a:rPr lang="en-US" altLang="ko-KR" sz="4800" b="1" spc="-150" dirty="0">
                <a:ln>
                  <a:solidFill>
                    <a:srgbClr val="FFFF99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reflection stA="43000" endPos="31000" dist="50800" dir="5400000" sy="-100000" algn="bl" rotWithShape="0"/>
                </a:effectLst>
                <a:latin typeface="+mj-ea"/>
              </a:rPr>
              <a:t>Ⅱ</a:t>
            </a:r>
            <a:endParaRPr lang="ko-KR" altLang="en-US" sz="4800" b="1" spc="-150" dirty="0">
              <a:ln>
                <a:solidFill>
                  <a:srgbClr val="FFFF99">
                    <a:alpha val="0"/>
                  </a:srgbClr>
                </a:solidFill>
              </a:ln>
              <a:solidFill>
                <a:schemeClr val="bg1"/>
              </a:solidFill>
              <a:effectLst>
                <a:reflection stA="43000" endPos="31000" dist="50800" dir="5400000" sy="-100000" algn="bl" rotWithShape="0"/>
              </a:effectLst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F7614-4E2F-4093-A948-DAD61AFBDA39}"/>
              </a:ext>
            </a:extLst>
          </p:cNvPr>
          <p:cNvSpPr txBox="1"/>
          <p:nvPr/>
        </p:nvSpPr>
        <p:spPr>
          <a:xfrm>
            <a:off x="5935035" y="2909252"/>
            <a:ext cx="2803520" cy="571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2000" indent="-252000">
              <a:lnSpc>
                <a:spcPct val="20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AWS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클라우드 환경 구축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래픽 15">
            <a:extLst>
              <a:ext uri="{FF2B5EF4-FFF2-40B4-BE49-F238E27FC236}">
                <a16:creationId xmlns:a16="http://schemas.microsoft.com/office/drawing/2014/main" id="{14689223-EA46-492E-9D7F-928A79535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01053" y="5962437"/>
            <a:ext cx="157336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7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F5AB8A12-3C51-47AB-9131-A77E326CD6D3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en-US" altLang="ko-KR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AWS</a:t>
            </a: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클라우드 환경 구축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91B29-675B-465D-97C7-74A9CBDD7196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4000" b="1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83D19-F109-0D3C-93E6-B201A1768AA0}"/>
              </a:ext>
            </a:extLst>
          </p:cNvPr>
          <p:cNvSpPr txBox="1"/>
          <p:nvPr/>
        </p:nvSpPr>
        <p:spPr>
          <a:xfrm>
            <a:off x="469900" y="847969"/>
            <a:ext cx="8496000" cy="370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6000" indent="-216000">
              <a:lnSpc>
                <a:spcPct val="120000"/>
              </a:lnSpc>
              <a:buBlip>
                <a:blip r:embed="rId3"/>
              </a:buBlip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AWS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클라우드를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이용한 수집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정제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파이프라인 구축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51C329-8255-232D-E925-38A77F38DD19}"/>
              </a:ext>
            </a:extLst>
          </p:cNvPr>
          <p:cNvSpPr/>
          <p:nvPr/>
        </p:nvSpPr>
        <p:spPr>
          <a:xfrm>
            <a:off x="452435" y="1429638"/>
            <a:ext cx="9037639" cy="506006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4" name="사각형: 둥근 위쪽 모서리 11">
            <a:extLst>
              <a:ext uri="{FF2B5EF4-FFF2-40B4-BE49-F238E27FC236}">
                <a16:creationId xmlns:a16="http://schemas.microsoft.com/office/drawing/2014/main" id="{B2639469-545D-2204-DCC3-F4006513F043}"/>
              </a:ext>
            </a:extLst>
          </p:cNvPr>
          <p:cNvSpPr/>
          <p:nvPr/>
        </p:nvSpPr>
        <p:spPr>
          <a:xfrm>
            <a:off x="452438" y="1307178"/>
            <a:ext cx="9037637" cy="360001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Pipe-Line Architecture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모서리가 둥근 직사각형 1">
            <a:extLst>
              <a:ext uri="{FF2B5EF4-FFF2-40B4-BE49-F238E27FC236}">
                <a16:creationId xmlns:a16="http://schemas.microsoft.com/office/drawing/2014/main" id="{1FBD36B0-F280-0324-46EF-3C575B0D2A57}"/>
              </a:ext>
            </a:extLst>
          </p:cNvPr>
          <p:cNvSpPr/>
          <p:nvPr/>
        </p:nvSpPr>
        <p:spPr>
          <a:xfrm>
            <a:off x="591800" y="1798738"/>
            <a:ext cx="8705696" cy="3126945"/>
          </a:xfrm>
          <a:prstGeom prst="roundRect">
            <a:avLst>
              <a:gd name="adj" fmla="val 2483"/>
            </a:avLst>
          </a:prstGeom>
          <a:solidFill>
            <a:schemeClr val="bg1"/>
          </a:solidFill>
          <a:ln w="19050">
            <a:solidFill>
              <a:srgbClr val="595959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683567-AD7C-4A47-A431-FFF229BC1E43}"/>
              </a:ext>
            </a:extLst>
          </p:cNvPr>
          <p:cNvSpPr/>
          <p:nvPr/>
        </p:nvSpPr>
        <p:spPr>
          <a:xfrm>
            <a:off x="591800" y="5057242"/>
            <a:ext cx="1977532" cy="1296000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B51D9B-418C-2AD4-0381-E5227B456081}"/>
              </a:ext>
            </a:extLst>
          </p:cNvPr>
          <p:cNvSpPr/>
          <p:nvPr/>
        </p:nvSpPr>
        <p:spPr>
          <a:xfrm>
            <a:off x="591801" y="5057243"/>
            <a:ext cx="385388" cy="288000"/>
          </a:xfrm>
          <a:prstGeom prst="rect">
            <a:avLst/>
          </a:prstGeom>
          <a:solidFill>
            <a:srgbClr val="595959"/>
          </a:solidFill>
        </p:spPr>
        <p:txBody>
          <a:bodyPr wrap="none" lIns="72000" tIns="54000" rIns="72000" bIns="54000" anchor="ctr">
            <a:noAutofit/>
          </a:bodyPr>
          <a:lstStyle/>
          <a:p>
            <a:pPr lvl="0" algn="ctr">
              <a:defRPr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EDAC3-5550-31F1-3B1C-8494CF2AD568}"/>
              </a:ext>
            </a:extLst>
          </p:cNvPr>
          <p:cNvSpPr txBox="1"/>
          <p:nvPr/>
        </p:nvSpPr>
        <p:spPr>
          <a:xfrm>
            <a:off x="591801" y="5423163"/>
            <a:ext cx="1963961" cy="626701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 post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 후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kinesis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firehose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거쳐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S3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로그데이터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실시간 저장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A30B74-55ED-4A18-F33F-5BF86BEBD540}"/>
              </a:ext>
            </a:extLst>
          </p:cNvPr>
          <p:cNvSpPr/>
          <p:nvPr/>
        </p:nvSpPr>
        <p:spPr>
          <a:xfrm>
            <a:off x="2834521" y="5057242"/>
            <a:ext cx="1977532" cy="1296000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588336-2809-71B9-2EE9-E616AA429A92}"/>
              </a:ext>
            </a:extLst>
          </p:cNvPr>
          <p:cNvSpPr/>
          <p:nvPr/>
        </p:nvSpPr>
        <p:spPr>
          <a:xfrm>
            <a:off x="2834522" y="5057243"/>
            <a:ext cx="374504" cy="288000"/>
          </a:xfrm>
          <a:prstGeom prst="rect">
            <a:avLst/>
          </a:prstGeom>
          <a:solidFill>
            <a:srgbClr val="595959"/>
          </a:solidFill>
        </p:spPr>
        <p:txBody>
          <a:bodyPr wrap="none" lIns="72000" tIns="54000" rIns="72000" bIns="54000" anchor="ctr">
            <a:no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F67663-8E7B-476F-F949-D4CE5BCB394C}"/>
              </a:ext>
            </a:extLst>
          </p:cNvPr>
          <p:cNvSpPr txBox="1"/>
          <p:nvPr/>
        </p:nvSpPr>
        <p:spPr>
          <a:xfrm>
            <a:off x="2834522" y="5357782"/>
            <a:ext cx="1963961" cy="811367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glue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S3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크롤링하여 내장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저장하는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 실행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291071-80D5-48C7-F0B3-D49B9D2E3C6A}"/>
              </a:ext>
            </a:extLst>
          </p:cNvPr>
          <p:cNvSpPr/>
          <p:nvPr/>
        </p:nvSpPr>
        <p:spPr>
          <a:xfrm>
            <a:off x="5077243" y="5057242"/>
            <a:ext cx="1977532" cy="1296000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80DC6-6C35-3F94-C5FA-F6B79719F8E0}"/>
              </a:ext>
            </a:extLst>
          </p:cNvPr>
          <p:cNvSpPr/>
          <p:nvPr/>
        </p:nvSpPr>
        <p:spPr>
          <a:xfrm>
            <a:off x="5077244" y="5057243"/>
            <a:ext cx="374650" cy="288000"/>
          </a:xfrm>
          <a:prstGeom prst="rect">
            <a:avLst/>
          </a:prstGeom>
          <a:solidFill>
            <a:srgbClr val="595959"/>
          </a:solidFill>
        </p:spPr>
        <p:txBody>
          <a:bodyPr wrap="none" lIns="72000" tIns="54000" rIns="72000" bIns="54000" anchor="ctr">
            <a:no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75669-0DBC-ECA1-ACC2-06E96528865F}"/>
              </a:ext>
            </a:extLst>
          </p:cNvPr>
          <p:cNvSpPr txBox="1"/>
          <p:nvPr/>
        </p:nvSpPr>
        <p:spPr>
          <a:xfrm>
            <a:off x="5077244" y="5509424"/>
            <a:ext cx="1963961" cy="442035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ETL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후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정형 데이터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S3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D7D9E0-657C-678F-F1BB-A300FAEFAACE}"/>
              </a:ext>
            </a:extLst>
          </p:cNvPr>
          <p:cNvSpPr/>
          <p:nvPr/>
        </p:nvSpPr>
        <p:spPr>
          <a:xfrm>
            <a:off x="7319963" y="5057242"/>
            <a:ext cx="1977532" cy="1296000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E1369F-F7FF-89D6-AB84-9C25052B39A0}"/>
              </a:ext>
            </a:extLst>
          </p:cNvPr>
          <p:cNvSpPr/>
          <p:nvPr/>
        </p:nvSpPr>
        <p:spPr>
          <a:xfrm>
            <a:off x="7319964" y="5057243"/>
            <a:ext cx="392051" cy="288000"/>
          </a:xfrm>
          <a:prstGeom prst="rect">
            <a:avLst/>
          </a:prstGeom>
          <a:solidFill>
            <a:srgbClr val="595959"/>
          </a:solidFill>
        </p:spPr>
        <p:txBody>
          <a:bodyPr wrap="none" lIns="72000" tIns="54000" rIns="72000" bIns="54000" anchor="ctr">
            <a:no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B6C500-383B-2A1F-7311-D734924EE5AD}"/>
              </a:ext>
            </a:extLst>
          </p:cNvPr>
          <p:cNvSpPr txBox="1"/>
          <p:nvPr/>
        </p:nvSpPr>
        <p:spPr>
          <a:xfrm>
            <a:off x="7319964" y="5509424"/>
            <a:ext cx="1963961" cy="442035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트리거를 발생시켜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RDS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테이블에 저장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오른쪽 화살표 8">
            <a:extLst>
              <a:ext uri="{FF2B5EF4-FFF2-40B4-BE49-F238E27FC236}">
                <a16:creationId xmlns:a16="http://schemas.microsoft.com/office/drawing/2014/main" id="{D445EB32-6019-FAE8-5DF6-5F95BEA10AEE}"/>
              </a:ext>
            </a:extLst>
          </p:cNvPr>
          <p:cNvSpPr/>
          <p:nvPr/>
        </p:nvSpPr>
        <p:spPr>
          <a:xfrm>
            <a:off x="2548826" y="5595592"/>
            <a:ext cx="357964" cy="29719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오른쪽 화살표 91">
            <a:extLst>
              <a:ext uri="{FF2B5EF4-FFF2-40B4-BE49-F238E27FC236}">
                <a16:creationId xmlns:a16="http://schemas.microsoft.com/office/drawing/2014/main" id="{2D081478-CBFF-F7A1-E94B-3D14C37702BF}"/>
              </a:ext>
            </a:extLst>
          </p:cNvPr>
          <p:cNvSpPr/>
          <p:nvPr/>
        </p:nvSpPr>
        <p:spPr>
          <a:xfrm>
            <a:off x="4792272" y="5595592"/>
            <a:ext cx="357964" cy="29719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1" name="오른쪽 화살표 92">
            <a:extLst>
              <a:ext uri="{FF2B5EF4-FFF2-40B4-BE49-F238E27FC236}">
                <a16:creationId xmlns:a16="http://schemas.microsoft.com/office/drawing/2014/main" id="{0435A86F-A15A-CD15-77CD-A94670C5FE2B}"/>
              </a:ext>
            </a:extLst>
          </p:cNvPr>
          <p:cNvSpPr/>
          <p:nvPr/>
        </p:nvSpPr>
        <p:spPr>
          <a:xfrm>
            <a:off x="7037430" y="5595592"/>
            <a:ext cx="357964" cy="297195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F024950-6603-D8B0-8841-7C2A8B3E0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821" y="1851766"/>
            <a:ext cx="7081308" cy="30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7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FB736F-3868-447A-BADA-7EEDAAFC8982}"/>
              </a:ext>
            </a:extLst>
          </p:cNvPr>
          <p:cNvSpPr txBox="1"/>
          <p:nvPr/>
        </p:nvSpPr>
        <p:spPr>
          <a:xfrm>
            <a:off x="1805940" y="2308790"/>
            <a:ext cx="31470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8CE01-CB94-4CAB-BBBF-DCEE01009AB6}"/>
              </a:ext>
            </a:extLst>
          </p:cNvPr>
          <p:cNvSpPr txBox="1"/>
          <p:nvPr/>
        </p:nvSpPr>
        <p:spPr>
          <a:xfrm>
            <a:off x="956301" y="2170589"/>
            <a:ext cx="40235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14400"/>
            <a:r>
              <a:rPr lang="en-US" altLang="ko-KR" sz="4800" b="1" spc="-150" dirty="0">
                <a:ln>
                  <a:solidFill>
                    <a:srgbClr val="FFFF99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reflection stA="43000" endPos="31000" dist="50800" dir="5400000" sy="-100000" algn="bl" rotWithShape="0"/>
                </a:effectLst>
                <a:latin typeface="+mj-ea"/>
              </a:rPr>
              <a:t>Ⅲ</a:t>
            </a:r>
            <a:endParaRPr lang="ko-KR" altLang="en-US" sz="4800" b="1" spc="-150" dirty="0">
              <a:ln>
                <a:solidFill>
                  <a:srgbClr val="FFFF99">
                    <a:alpha val="0"/>
                  </a:srgbClr>
                </a:solidFill>
              </a:ln>
              <a:solidFill>
                <a:schemeClr val="bg1"/>
              </a:solidFill>
              <a:effectLst>
                <a:reflection stA="43000" endPos="31000" dist="50800" dir="5400000" sy="-100000" algn="bl" rotWithShape="0"/>
              </a:effectLst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F7614-4E2F-4093-A948-DAD61AFBDA39}"/>
              </a:ext>
            </a:extLst>
          </p:cNvPr>
          <p:cNvSpPr txBox="1"/>
          <p:nvPr/>
        </p:nvSpPr>
        <p:spPr>
          <a:xfrm>
            <a:off x="5935035" y="2909252"/>
            <a:ext cx="2803520" cy="12411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2000" indent="-252000">
              <a:lnSpc>
                <a:spcPct val="20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수집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2000" indent="-252000">
              <a:lnSpc>
                <a:spcPct val="20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래픽 15">
            <a:extLst>
              <a:ext uri="{FF2B5EF4-FFF2-40B4-BE49-F238E27FC236}">
                <a16:creationId xmlns:a16="http://schemas.microsoft.com/office/drawing/2014/main" id="{14689223-EA46-492E-9D7F-928A79535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01053" y="5962437"/>
            <a:ext cx="157336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32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9BD4461-1D8A-3DBF-8FEF-D08B4BF9D0F4}"/>
              </a:ext>
            </a:extLst>
          </p:cNvPr>
          <p:cNvSpPr/>
          <p:nvPr/>
        </p:nvSpPr>
        <p:spPr>
          <a:xfrm>
            <a:off x="452435" y="1112067"/>
            <a:ext cx="9037639" cy="541255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8" name="사각형: 둥근 위쪽 모서리 11">
            <a:extLst>
              <a:ext uri="{FF2B5EF4-FFF2-40B4-BE49-F238E27FC236}">
                <a16:creationId xmlns:a16="http://schemas.microsoft.com/office/drawing/2014/main" id="{2E64BA95-9035-C78B-CBF5-747A1218393D}"/>
              </a:ext>
            </a:extLst>
          </p:cNvPr>
          <p:cNvSpPr/>
          <p:nvPr/>
        </p:nvSpPr>
        <p:spPr>
          <a:xfrm>
            <a:off x="452438" y="981076"/>
            <a:ext cx="9037637" cy="385080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Web-Scraping(Python Selenium)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활용한 사전 데이터 구축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3599F767-9607-96B0-301C-A7CD8BA91317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사전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B4DDC-43E9-9488-D0AE-E74416962EB1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CEAC92-936F-40AB-866A-364EA7BC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23" y="4135052"/>
            <a:ext cx="3462082" cy="22825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4B6926E-0296-A7CA-7BB0-DC4D5BBB0929}"/>
              </a:ext>
            </a:extLst>
          </p:cNvPr>
          <p:cNvGrpSpPr/>
          <p:nvPr/>
        </p:nvGrpSpPr>
        <p:grpSpPr>
          <a:xfrm>
            <a:off x="4565966" y="1497148"/>
            <a:ext cx="4587559" cy="2646771"/>
            <a:chOff x="679766" y="1497148"/>
            <a:chExt cx="4587559" cy="309789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B02238E-E18D-7A07-F667-559001332199}"/>
                </a:ext>
              </a:extLst>
            </p:cNvPr>
            <p:cNvGrpSpPr/>
            <p:nvPr/>
          </p:nvGrpSpPr>
          <p:grpSpPr>
            <a:xfrm>
              <a:off x="679766" y="1497148"/>
              <a:ext cx="4587559" cy="3097890"/>
              <a:chOff x="679766" y="1497147"/>
              <a:chExt cx="5839594" cy="394336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F0C1FEC-9CE7-08B8-C311-6054CEC36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766" y="1497147"/>
                <a:ext cx="3613637" cy="394336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99A5FE2-700E-8D69-70B7-656822CE7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2108" y="2158725"/>
                <a:ext cx="3997252" cy="315311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BA1D64E-7869-1938-9993-5EC8C2278391}"/>
                  </a:ext>
                </a:extLst>
              </p:cNvPr>
              <p:cNvSpPr/>
              <p:nvPr/>
            </p:nvSpPr>
            <p:spPr>
              <a:xfrm>
                <a:off x="3639232" y="3015519"/>
                <a:ext cx="2534613" cy="1851756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8CB405-9811-2A97-76B6-A934EF847BCA}"/>
                </a:ext>
              </a:extLst>
            </p:cNvPr>
            <p:cNvSpPr/>
            <p:nvPr/>
          </p:nvSpPr>
          <p:spPr>
            <a:xfrm>
              <a:off x="1567366" y="3856491"/>
              <a:ext cx="418020" cy="143679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2">
              <a:extLst>
                <a:ext uri="{FF2B5EF4-FFF2-40B4-BE49-F238E27FC236}">
                  <a16:creationId xmlns:a16="http://schemas.microsoft.com/office/drawing/2014/main" id="{9EF5390D-C8B8-9A55-F955-5FBE0966A198}"/>
                </a:ext>
              </a:extLst>
            </p:cNvPr>
            <p:cNvSpPr/>
            <p:nvPr/>
          </p:nvSpPr>
          <p:spPr>
            <a:xfrm rot="5400000">
              <a:off x="767773" y="3151293"/>
              <a:ext cx="2508158" cy="177162"/>
            </a:xfrm>
            <a:prstGeom prst="flowChartManualOperati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837B038-C852-A2DF-BC50-8CAFE2969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491" y="4261824"/>
            <a:ext cx="4314825" cy="21558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ED93FC-5269-1882-F441-C621B21BA278}"/>
              </a:ext>
            </a:extLst>
          </p:cNvPr>
          <p:cNvSpPr/>
          <p:nvPr/>
        </p:nvSpPr>
        <p:spPr>
          <a:xfrm>
            <a:off x="5687416" y="4525840"/>
            <a:ext cx="3161309" cy="192734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16E833-300B-5A69-0DE4-6B421B527ADD}"/>
              </a:ext>
            </a:extLst>
          </p:cNvPr>
          <p:cNvSpPr/>
          <p:nvPr/>
        </p:nvSpPr>
        <p:spPr>
          <a:xfrm>
            <a:off x="689997" y="3878392"/>
            <a:ext cx="1934278" cy="251791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F7EFE5-04A6-A7E9-D5D6-6446AEA6331B}"/>
              </a:ext>
            </a:extLst>
          </p:cNvPr>
          <p:cNvSpPr txBox="1"/>
          <p:nvPr/>
        </p:nvSpPr>
        <p:spPr>
          <a:xfrm>
            <a:off x="712300" y="3891178"/>
            <a:ext cx="1934280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정보 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스크래핑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.CSV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7477674-0869-8D63-6D22-AC5623FC3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03" y="1730100"/>
            <a:ext cx="3501552" cy="205686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830168-1455-AE3B-6612-2553EDCFBB38}"/>
              </a:ext>
            </a:extLst>
          </p:cNvPr>
          <p:cNvSpPr/>
          <p:nvPr/>
        </p:nvSpPr>
        <p:spPr>
          <a:xfrm>
            <a:off x="689997" y="1467163"/>
            <a:ext cx="1934278" cy="251791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E31B91-6BDA-B8BB-E833-AC41F7DFD058}"/>
              </a:ext>
            </a:extLst>
          </p:cNvPr>
          <p:cNvSpPr txBox="1"/>
          <p:nvPr/>
        </p:nvSpPr>
        <p:spPr>
          <a:xfrm>
            <a:off x="712300" y="1479949"/>
            <a:ext cx="1934280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정보 </a:t>
            </a:r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스크래핑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225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F5AB8A12-3C51-47AB-9131-A77E326CD6D3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800" b="1" kern="0" dirty="0" err="1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사전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91B29-675B-465D-97C7-74A9CBDD7196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072B3F67-2250-D95E-74C9-26430FA72DC5}"/>
              </a:ext>
            </a:extLst>
          </p:cNvPr>
          <p:cNvSpPr/>
          <p:nvPr/>
        </p:nvSpPr>
        <p:spPr>
          <a:xfrm flipV="1">
            <a:off x="3064438" y="1878935"/>
            <a:ext cx="150886" cy="150886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50673A8A-79B5-84C8-13E5-4BC513F38C6D}"/>
              </a:ext>
            </a:extLst>
          </p:cNvPr>
          <p:cNvSpPr/>
          <p:nvPr/>
        </p:nvSpPr>
        <p:spPr>
          <a:xfrm flipH="1" flipV="1">
            <a:off x="273050" y="1878935"/>
            <a:ext cx="150886" cy="150886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C4932C-03E0-6E1C-9FBF-7A95F7D1C26B}"/>
              </a:ext>
            </a:extLst>
          </p:cNvPr>
          <p:cNvSpPr/>
          <p:nvPr/>
        </p:nvSpPr>
        <p:spPr>
          <a:xfrm>
            <a:off x="423346" y="1678500"/>
            <a:ext cx="2640502" cy="291125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977ECF-48D0-2AC7-25D4-ED176BAAAD85}"/>
              </a:ext>
            </a:extLst>
          </p:cNvPr>
          <p:cNvSpPr/>
          <p:nvPr/>
        </p:nvSpPr>
        <p:spPr>
          <a:xfrm>
            <a:off x="273050" y="1385131"/>
            <a:ext cx="2942273" cy="46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88F31-607B-182D-787F-C46090D0A46D}"/>
              </a:ext>
            </a:extLst>
          </p:cNvPr>
          <p:cNvSpPr txBox="1"/>
          <p:nvPr/>
        </p:nvSpPr>
        <p:spPr>
          <a:xfrm>
            <a:off x="386214" y="1428891"/>
            <a:ext cx="2715945" cy="380480"/>
          </a:xfrm>
          <a:prstGeom prst="rect">
            <a:avLst/>
          </a:prstGeom>
          <a:noFill/>
        </p:spPr>
        <p:txBody>
          <a:bodyPr wrap="square" lIns="0" tIns="36000" rIns="0" bIns="36000" rtlCol="0" anchor="ctr">
            <a:spAutoFit/>
          </a:bodyPr>
          <a:lstStyle/>
          <a:p>
            <a:pPr marL="288000" algn="ctr"/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상세정보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EE056-FD49-D07E-6420-C1E732209F0C}"/>
              </a:ext>
            </a:extLst>
          </p:cNvPr>
          <p:cNvSpPr txBox="1"/>
          <p:nvPr/>
        </p:nvSpPr>
        <p:spPr>
          <a:xfrm>
            <a:off x="278221" y="1434466"/>
            <a:ext cx="576000" cy="369332"/>
          </a:xfrm>
          <a:prstGeom prst="rect">
            <a:avLst/>
          </a:prstGeom>
          <a:noFill/>
        </p:spPr>
        <p:txBody>
          <a:bodyPr wrap="square" lIns="72000" tIns="0" rIns="72000" bIns="0" rtlCol="0" anchor="ctr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en-US" altLang="ko-KR" sz="24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400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76A6011-C9EC-5148-1AEB-5B4067AB4DEF}"/>
              </a:ext>
            </a:extLst>
          </p:cNvPr>
          <p:cNvSpPr/>
          <p:nvPr/>
        </p:nvSpPr>
        <p:spPr>
          <a:xfrm flipV="1">
            <a:off x="6273251" y="1878935"/>
            <a:ext cx="150886" cy="150886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5B0FF38-B9D4-2459-53EA-74AE305C54EF}"/>
              </a:ext>
            </a:extLst>
          </p:cNvPr>
          <p:cNvSpPr/>
          <p:nvPr/>
        </p:nvSpPr>
        <p:spPr>
          <a:xfrm flipH="1" flipV="1">
            <a:off x="3481863" y="1878935"/>
            <a:ext cx="150886" cy="150886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51C43D-F90D-606D-BE70-6921D5DF6CD0}"/>
              </a:ext>
            </a:extLst>
          </p:cNvPr>
          <p:cNvSpPr/>
          <p:nvPr/>
        </p:nvSpPr>
        <p:spPr>
          <a:xfrm>
            <a:off x="3632159" y="1678499"/>
            <a:ext cx="2640502" cy="291125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2A95C9-735D-5BFC-CE23-F59BCBB68818}"/>
              </a:ext>
            </a:extLst>
          </p:cNvPr>
          <p:cNvSpPr/>
          <p:nvPr/>
        </p:nvSpPr>
        <p:spPr>
          <a:xfrm>
            <a:off x="3481863" y="1385131"/>
            <a:ext cx="2942273" cy="4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28E94-FE28-C477-65BC-F7F941FD9DD3}"/>
              </a:ext>
            </a:extLst>
          </p:cNvPr>
          <p:cNvSpPr txBox="1"/>
          <p:nvPr/>
        </p:nvSpPr>
        <p:spPr>
          <a:xfrm>
            <a:off x="3595027" y="1428891"/>
            <a:ext cx="2715945" cy="380480"/>
          </a:xfrm>
          <a:prstGeom prst="rect">
            <a:avLst/>
          </a:prstGeom>
          <a:noFill/>
        </p:spPr>
        <p:txBody>
          <a:bodyPr wrap="square" lIns="0" tIns="36000" rIns="0" bIns="36000" rtlCol="0" anchor="ctr">
            <a:spAutoFit/>
          </a:bodyPr>
          <a:lstStyle/>
          <a:p>
            <a:pPr marL="288000" algn="ctr"/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키워드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0873E4-46B4-3442-85EE-DF6CE04D1065}"/>
              </a:ext>
            </a:extLst>
          </p:cNvPr>
          <p:cNvSpPr txBox="1"/>
          <p:nvPr/>
        </p:nvSpPr>
        <p:spPr>
          <a:xfrm>
            <a:off x="3487034" y="1434466"/>
            <a:ext cx="576000" cy="369332"/>
          </a:xfrm>
          <a:prstGeom prst="rect">
            <a:avLst/>
          </a:prstGeom>
          <a:noFill/>
        </p:spPr>
        <p:txBody>
          <a:bodyPr wrap="square" lIns="72000" tIns="0" rIns="72000" bIns="0" rtlCol="0" anchor="ctr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en-US" altLang="ko-KR" sz="24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33A1CF26-5090-CB28-6849-159443F97170}"/>
              </a:ext>
            </a:extLst>
          </p:cNvPr>
          <p:cNvSpPr/>
          <p:nvPr/>
        </p:nvSpPr>
        <p:spPr>
          <a:xfrm flipV="1">
            <a:off x="9493272" y="1878935"/>
            <a:ext cx="150886" cy="150886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14468E7-351C-0DCD-65B5-19F115C642F6}"/>
              </a:ext>
            </a:extLst>
          </p:cNvPr>
          <p:cNvSpPr/>
          <p:nvPr/>
        </p:nvSpPr>
        <p:spPr>
          <a:xfrm flipH="1" flipV="1">
            <a:off x="6701884" y="1878935"/>
            <a:ext cx="150886" cy="150886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4E0B19-A9BF-AF4B-E477-5A7D4ED49B3A}"/>
              </a:ext>
            </a:extLst>
          </p:cNvPr>
          <p:cNvSpPr/>
          <p:nvPr/>
        </p:nvSpPr>
        <p:spPr>
          <a:xfrm>
            <a:off x="6852180" y="1678500"/>
            <a:ext cx="2640502" cy="291125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43B5DE-5619-03A0-D329-12A2BD6579F3}"/>
              </a:ext>
            </a:extLst>
          </p:cNvPr>
          <p:cNvSpPr/>
          <p:nvPr/>
        </p:nvSpPr>
        <p:spPr>
          <a:xfrm>
            <a:off x="6701884" y="1385131"/>
            <a:ext cx="2942273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2F757-4244-F128-4A81-7AAD57D9B1EA}"/>
              </a:ext>
            </a:extLst>
          </p:cNvPr>
          <p:cNvSpPr txBox="1"/>
          <p:nvPr/>
        </p:nvSpPr>
        <p:spPr>
          <a:xfrm>
            <a:off x="6815048" y="1428891"/>
            <a:ext cx="2715945" cy="380480"/>
          </a:xfrm>
          <a:prstGeom prst="rect">
            <a:avLst/>
          </a:prstGeom>
          <a:noFill/>
        </p:spPr>
        <p:txBody>
          <a:bodyPr wrap="square" lIns="0" tIns="36000" rIns="0" bIns="36000" rtlCol="0" anchor="ctr">
            <a:spAutoFit/>
          </a:bodyPr>
          <a:lstStyle/>
          <a:p>
            <a:pPr marL="288000" algn="ctr"/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평점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979B14-92C9-4DDD-8F87-C0FCCA6022FF}"/>
              </a:ext>
            </a:extLst>
          </p:cNvPr>
          <p:cNvSpPr txBox="1"/>
          <p:nvPr/>
        </p:nvSpPr>
        <p:spPr>
          <a:xfrm>
            <a:off x="6707055" y="1434466"/>
            <a:ext cx="576000" cy="369332"/>
          </a:xfrm>
          <a:prstGeom prst="rect">
            <a:avLst/>
          </a:prstGeom>
          <a:noFill/>
        </p:spPr>
        <p:txBody>
          <a:bodyPr wrap="square" lIns="72000" tIns="0" rIns="72000" bIns="0" rtlCol="0" anchor="ctr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en-US" altLang="ko-KR" sz="24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400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94AC52-4FBC-5CC0-4624-C9AAC32C48E8}"/>
              </a:ext>
            </a:extLst>
          </p:cNvPr>
          <p:cNvSpPr/>
          <p:nvPr/>
        </p:nvSpPr>
        <p:spPr>
          <a:xfrm>
            <a:off x="407167" y="1892589"/>
            <a:ext cx="2607740" cy="82800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36000" bIns="36000" anchor="t" anchorCtr="0">
            <a:noAutofit/>
          </a:bodyPr>
          <a:lstStyle/>
          <a:p>
            <a:pPr lvl="0"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항목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endParaRPr lang="en-US" altLang="ko-KR" sz="13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459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포스터</a:t>
            </a: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감독</a:t>
            </a: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배우</a:t>
            </a: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장르</a:t>
            </a: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개봉년도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영화 기본정보 추출</a:t>
            </a:r>
            <a:endParaRPr lang="en-US" altLang="ko-KR" sz="13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0AAB2B-A2C4-D0DB-1035-8C8EC1E0167A}"/>
              </a:ext>
            </a:extLst>
          </p:cNvPr>
          <p:cNvSpPr/>
          <p:nvPr/>
        </p:nvSpPr>
        <p:spPr>
          <a:xfrm>
            <a:off x="3625422" y="1892589"/>
            <a:ext cx="2607740" cy="82800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36000" bIns="36000" anchor="t" anchorCtr="0">
            <a:noAutofit/>
          </a:bodyPr>
          <a:lstStyle/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항목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영화의 스타일과 성격을 추측할 수 있는 키워드가 담긴 데이터 추출</a:t>
            </a:r>
            <a:endParaRPr lang="en-US" altLang="ko-KR" sz="13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endParaRPr kumimoji="1" lang="en-US" altLang="ko-KR" sz="1300" b="1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DB823C-0D58-E034-60D9-D79A7143BF71}"/>
              </a:ext>
            </a:extLst>
          </p:cNvPr>
          <p:cNvSpPr txBox="1"/>
          <p:nvPr/>
        </p:nvSpPr>
        <p:spPr>
          <a:xfrm>
            <a:off x="3669141" y="2838054"/>
            <a:ext cx="2647923" cy="894082"/>
          </a:xfrm>
          <a:prstGeom prst="rect">
            <a:avLst/>
          </a:prstGeom>
          <a:noFill/>
        </p:spPr>
        <p:txBody>
          <a:bodyPr wrap="square" lIns="90000" tIns="36000" rIns="90000" bIns="36000" rtlCol="0" anchor="t">
            <a:spAutoFit/>
          </a:bodyPr>
          <a:lstStyle/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기준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KOFIC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최근 </a:t>
            </a: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박스오피스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TOP50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기준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TMDB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키워드 추출</a:t>
            </a:r>
            <a:endParaRPr lang="en-US" altLang="ko-KR" sz="1300" spc="-7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F4E4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177E373-74C8-B8F3-D73D-038A21CFFF7C}"/>
              </a:ext>
            </a:extLst>
          </p:cNvPr>
          <p:cNvSpPr txBox="1"/>
          <p:nvPr/>
        </p:nvSpPr>
        <p:spPr>
          <a:xfrm>
            <a:off x="444922" y="2864877"/>
            <a:ext cx="2681388" cy="1119143"/>
          </a:xfrm>
          <a:prstGeom prst="rect">
            <a:avLst/>
          </a:prstGeom>
          <a:noFill/>
        </p:spPr>
        <p:txBody>
          <a:bodyPr wrap="square" lIns="90000" tIns="36000" rIns="90000" bIns="3600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기준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endParaRPr lang="en-US" altLang="ko-KR" sz="13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459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KOFIC 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통합 전산망을 참조하여 </a:t>
            </a: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2004~2024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박스 오피스 흥행 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순위 상위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50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데이터 추출</a:t>
            </a:r>
            <a:endParaRPr lang="en-US" altLang="ko-KR" sz="1300" spc="-7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F4E4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3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998B1F-AFEB-5996-0D66-4784AC5B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96" y="4199516"/>
            <a:ext cx="1201952" cy="259219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C0A58071-38BA-1A35-A3B6-DCA94DE5B926}"/>
              </a:ext>
            </a:extLst>
          </p:cNvPr>
          <p:cNvSpPr/>
          <p:nvPr/>
        </p:nvSpPr>
        <p:spPr>
          <a:xfrm>
            <a:off x="6852180" y="1892589"/>
            <a:ext cx="2607740" cy="82800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36000" bIns="36000" anchor="t" anchorCtr="0">
            <a:noAutofit/>
          </a:bodyPr>
          <a:lstStyle/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항목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영화의 평점과 평가한 인원 수 추출</a:t>
            </a:r>
            <a:endParaRPr kumimoji="1" lang="en-US" altLang="ko-KR" sz="1300" b="1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D3FFCC-BAFE-2800-27AF-BC55194B75A9}"/>
              </a:ext>
            </a:extLst>
          </p:cNvPr>
          <p:cNvSpPr txBox="1"/>
          <p:nvPr/>
        </p:nvSpPr>
        <p:spPr>
          <a:xfrm>
            <a:off x="6895899" y="2838054"/>
            <a:ext cx="2647923" cy="1154153"/>
          </a:xfrm>
          <a:prstGeom prst="rect">
            <a:avLst/>
          </a:prstGeom>
          <a:noFill/>
        </p:spPr>
        <p:txBody>
          <a:bodyPr wrap="square" lIns="90000" tIns="36000" rIns="90000" bIns="36000" rtlCol="0" anchor="t">
            <a:spAutoFit/>
          </a:bodyPr>
          <a:lstStyle/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기준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KOFIC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최근 </a:t>
            </a: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박스오피스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TOP50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영화 기준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TMDB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평점 및 평가한 인원 추출</a:t>
            </a:r>
            <a:endParaRPr lang="en-US" altLang="ko-KR" sz="1300" spc="-7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F4E4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25C9CAF-8FE3-BF8E-8527-8D8DC8298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9" b="87671" l="4831" r="93237">
                        <a14:foregroundMark x1="14493" y1="32877" x2="14493" y2="32877"/>
                        <a14:foregroundMark x1="4831" y1="30137" x2="4831" y2="30137"/>
                        <a14:foregroundMark x1="58454" y1="36986" x2="58454" y2="36986"/>
                        <a14:foregroundMark x1="86957" y1="28767" x2="86957" y2="28767"/>
                        <a14:foregroundMark x1="83092" y1="47945" x2="83092" y2="47945"/>
                        <a14:foregroundMark x1="93237" y1="41096" x2="93237" y2="41096"/>
                        <a14:backgroundMark x1="22222" y1="15068" x2="22222" y2="15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8596" y="4177112"/>
            <a:ext cx="941872" cy="332157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897C39-4BE6-FEB9-68A3-EFBB79EAAF9F}"/>
              </a:ext>
            </a:extLst>
          </p:cNvPr>
          <p:cNvSpPr/>
          <p:nvPr/>
        </p:nvSpPr>
        <p:spPr>
          <a:xfrm>
            <a:off x="1128950" y="3976355"/>
            <a:ext cx="1229291" cy="2329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자료 출처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D15A4D5-B5BA-38AE-6CF1-D8D3251D983A}"/>
              </a:ext>
            </a:extLst>
          </p:cNvPr>
          <p:cNvSpPr/>
          <p:nvPr/>
        </p:nvSpPr>
        <p:spPr>
          <a:xfrm>
            <a:off x="4325188" y="3976355"/>
            <a:ext cx="1229291" cy="2329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자료 출처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C2B6211-2A30-D9B9-048F-0B6C46899015}"/>
              </a:ext>
            </a:extLst>
          </p:cNvPr>
          <p:cNvSpPr/>
          <p:nvPr/>
        </p:nvSpPr>
        <p:spPr>
          <a:xfrm>
            <a:off x="7593297" y="3976355"/>
            <a:ext cx="1229291" cy="2329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자료 출처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10D24C5-92A2-4AD0-EF40-2C2FC0F44C00}"/>
              </a:ext>
            </a:extLst>
          </p:cNvPr>
          <p:cNvSpPr txBox="1"/>
          <p:nvPr/>
        </p:nvSpPr>
        <p:spPr>
          <a:xfrm>
            <a:off x="469900" y="847969"/>
            <a:ext cx="8496000" cy="370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6000" indent="-216000">
              <a:lnSpc>
                <a:spcPct val="120000"/>
              </a:lnSpc>
              <a:buBlip>
                <a:blip r:embed="rId6"/>
              </a:buBlip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스크래핑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(Web-Scraping)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 데이터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D162647-FDD4-8673-A6F8-960CBB6EE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9" b="87671" l="4831" r="93237">
                        <a14:foregroundMark x1="14493" y1="32877" x2="14493" y2="32877"/>
                        <a14:foregroundMark x1="4831" y1="30137" x2="4831" y2="30137"/>
                        <a14:foregroundMark x1="58454" y1="36986" x2="58454" y2="36986"/>
                        <a14:foregroundMark x1="86957" y1="28767" x2="86957" y2="28767"/>
                        <a14:foregroundMark x1="83092" y1="47945" x2="83092" y2="47945"/>
                        <a14:foregroundMark x1="93237" y1="41096" x2="93237" y2="41096"/>
                        <a14:backgroundMark x1="22222" y1="15068" x2="22222" y2="15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9115" y="4177112"/>
            <a:ext cx="941872" cy="332157"/>
          </a:xfrm>
          <a:prstGeom prst="rect">
            <a:avLst/>
          </a:prstGeom>
        </p:spPr>
      </p:pic>
      <p:sp>
        <p:nvSpPr>
          <p:cNvPr id="22" name="Text Box 71">
            <a:extLst>
              <a:ext uri="{FF2B5EF4-FFF2-40B4-BE49-F238E27FC236}">
                <a16:creationId xmlns:a16="http://schemas.microsoft.com/office/drawing/2014/main" id="{FFCED2A1-CF9F-C0F0-9EBB-7AE320334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67" y="4674232"/>
            <a:ext cx="2656681" cy="1806004"/>
          </a:xfrm>
          <a:prstGeom prst="roundRect">
            <a:avLst>
              <a:gd name="adj" fmla="val 8969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rtlCol="0" anchor="t"/>
          <a:lstStyle>
            <a:defPPr>
              <a:defRPr lang="ko-KR"/>
            </a:defPPr>
            <a:lvl1pPr algn="ctr">
              <a:defRPr sz="1100" b="1"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추출 테이블</a:t>
            </a:r>
            <a:endParaRPr lang="en-US" altLang="ko-KR" sz="1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F19C79C-4E96-DE20-6A43-864A51444516}"/>
              </a:ext>
            </a:extLst>
          </p:cNvPr>
          <p:cNvGrpSpPr/>
          <p:nvPr/>
        </p:nvGrpSpPr>
        <p:grpSpPr>
          <a:xfrm>
            <a:off x="514053" y="5089617"/>
            <a:ext cx="2410216" cy="848046"/>
            <a:chOff x="514053" y="5134007"/>
            <a:chExt cx="2683112" cy="66003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2FF12E1-C9A5-DF95-3CCA-C24E7097AFA5}"/>
                </a:ext>
              </a:extLst>
            </p:cNvPr>
            <p:cNvSpPr/>
            <p:nvPr/>
          </p:nvSpPr>
          <p:spPr>
            <a:xfrm>
              <a:off x="514053" y="5134007"/>
              <a:ext cx="781971" cy="29631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장르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5CF1337-868A-26E9-1D04-4B1BBA5AE789}"/>
                </a:ext>
              </a:extLst>
            </p:cNvPr>
            <p:cNvSpPr/>
            <p:nvPr/>
          </p:nvSpPr>
          <p:spPr>
            <a:xfrm>
              <a:off x="1378136" y="5134007"/>
              <a:ext cx="781971" cy="29631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영화 장르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A64BEE7-0AF2-7565-152E-E4743FAEF562}"/>
                </a:ext>
              </a:extLst>
            </p:cNvPr>
            <p:cNvSpPr/>
            <p:nvPr/>
          </p:nvSpPr>
          <p:spPr>
            <a:xfrm>
              <a:off x="2250502" y="5134007"/>
              <a:ext cx="946663" cy="29631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pc="-15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영화 시놉시스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8C192AD-1952-D26A-677B-CD20A9CCF393}"/>
                </a:ext>
              </a:extLst>
            </p:cNvPr>
            <p:cNvSpPr/>
            <p:nvPr/>
          </p:nvSpPr>
          <p:spPr>
            <a:xfrm>
              <a:off x="2250502" y="5497734"/>
              <a:ext cx="946663" cy="29631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영화 배우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51CAB8E-4B16-D758-55FF-DA0F1BF5644E}"/>
                </a:ext>
              </a:extLst>
            </p:cNvPr>
            <p:cNvSpPr/>
            <p:nvPr/>
          </p:nvSpPr>
          <p:spPr>
            <a:xfrm>
              <a:off x="514053" y="5497734"/>
              <a:ext cx="781971" cy="29631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영화 국가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3372A27-D1E7-1732-F903-CEADCA1C2F9A}"/>
                </a:ext>
              </a:extLst>
            </p:cNvPr>
            <p:cNvSpPr/>
            <p:nvPr/>
          </p:nvSpPr>
          <p:spPr>
            <a:xfrm>
              <a:off x="1378137" y="5497734"/>
              <a:ext cx="781970" cy="29631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영화 감독</a:t>
              </a:r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6803444-F641-26BF-AECA-CA772230CBC6}"/>
              </a:ext>
            </a:extLst>
          </p:cNvPr>
          <p:cNvSpPr/>
          <p:nvPr/>
        </p:nvSpPr>
        <p:spPr>
          <a:xfrm>
            <a:off x="798890" y="6050021"/>
            <a:ext cx="1824294" cy="29631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기타 영화 정보</a:t>
            </a:r>
          </a:p>
        </p:txBody>
      </p:sp>
      <p:sp>
        <p:nvSpPr>
          <p:cNvPr id="45" name="Text Box 71">
            <a:extLst>
              <a:ext uri="{FF2B5EF4-FFF2-40B4-BE49-F238E27FC236}">
                <a16:creationId xmlns:a16="http://schemas.microsoft.com/office/drawing/2014/main" id="{61C94B5C-2C75-335F-3951-19D8D591E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574" y="4674232"/>
            <a:ext cx="2656681" cy="1806004"/>
          </a:xfrm>
          <a:prstGeom prst="roundRect">
            <a:avLst>
              <a:gd name="adj" fmla="val 8969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rtlCol="0" anchor="t"/>
          <a:lstStyle>
            <a:defPPr>
              <a:defRPr lang="ko-KR"/>
            </a:defPPr>
            <a:lvl1pPr algn="ctr">
              <a:defRPr sz="1100" b="1"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추출 테이블</a:t>
            </a:r>
            <a:endParaRPr lang="en-US" altLang="ko-KR" sz="1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 Box 71">
            <a:extLst>
              <a:ext uri="{FF2B5EF4-FFF2-40B4-BE49-F238E27FC236}">
                <a16:creationId xmlns:a16="http://schemas.microsoft.com/office/drawing/2014/main" id="{19DCF27A-DE43-FBBF-053A-73CCF1771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981" y="4674232"/>
            <a:ext cx="2656681" cy="1806004"/>
          </a:xfrm>
          <a:prstGeom prst="roundRect">
            <a:avLst>
              <a:gd name="adj" fmla="val 8969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rtlCol="0" anchor="t"/>
          <a:lstStyle>
            <a:defPPr>
              <a:defRPr lang="ko-KR"/>
            </a:defPPr>
            <a:lvl1pPr algn="ctr">
              <a:defRPr sz="1100" b="1"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 defTabSz="914400"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추출 테이블</a:t>
            </a:r>
            <a:endParaRPr lang="en-US" altLang="ko-KR" sz="1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4A1AB6A-863D-32ED-8694-179C782A0A75}"/>
              </a:ext>
            </a:extLst>
          </p:cNvPr>
          <p:cNvSpPr/>
          <p:nvPr/>
        </p:nvSpPr>
        <p:spPr>
          <a:xfrm>
            <a:off x="3810207" y="5089617"/>
            <a:ext cx="781971" cy="3807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메타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A6E1C10-50E2-6AE9-1A90-108DC5713BB8}"/>
              </a:ext>
            </a:extLst>
          </p:cNvPr>
          <p:cNvSpPr/>
          <p:nvPr/>
        </p:nvSpPr>
        <p:spPr>
          <a:xfrm>
            <a:off x="7050139" y="5051327"/>
            <a:ext cx="781971" cy="41900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평점</a:t>
            </a:r>
          </a:p>
        </p:txBody>
      </p:sp>
    </p:spTree>
    <p:extLst>
      <p:ext uri="{BB962C8B-B14F-4D97-AF65-F5344CB8AC3E}">
        <p14:creationId xmlns:p14="http://schemas.microsoft.com/office/powerpoint/2010/main" val="46626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1877C108-BA8C-8BAA-5BEC-F95D2227C052}"/>
              </a:ext>
            </a:extLst>
          </p:cNvPr>
          <p:cNvSpPr/>
          <p:nvPr/>
        </p:nvSpPr>
        <p:spPr>
          <a:xfrm flipV="1">
            <a:off x="4563278" y="1488410"/>
            <a:ext cx="221693" cy="150886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1E0F8DC0-2191-E5FE-61C7-41E29EE6D194}"/>
              </a:ext>
            </a:extLst>
          </p:cNvPr>
          <p:cNvSpPr/>
          <p:nvPr/>
        </p:nvSpPr>
        <p:spPr>
          <a:xfrm flipH="1" flipV="1">
            <a:off x="461962" y="1488410"/>
            <a:ext cx="221693" cy="150886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A7E906-60C7-B0A9-F92C-E95F9F5E1A80}"/>
              </a:ext>
            </a:extLst>
          </p:cNvPr>
          <p:cNvSpPr/>
          <p:nvPr/>
        </p:nvSpPr>
        <p:spPr>
          <a:xfrm>
            <a:off x="682788" y="1287975"/>
            <a:ext cx="3879623" cy="323996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E86D67-1124-099D-4615-CAFBC2D01D80}"/>
              </a:ext>
            </a:extLst>
          </p:cNvPr>
          <p:cNvSpPr/>
          <p:nvPr/>
        </p:nvSpPr>
        <p:spPr>
          <a:xfrm>
            <a:off x="461962" y="994606"/>
            <a:ext cx="4323008" cy="46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C8E7F-AC97-B7FE-A3D5-76FC979FED84}"/>
              </a:ext>
            </a:extLst>
          </p:cNvPr>
          <p:cNvSpPr txBox="1"/>
          <p:nvPr/>
        </p:nvSpPr>
        <p:spPr>
          <a:xfrm>
            <a:off x="628231" y="1038366"/>
            <a:ext cx="3990469" cy="380480"/>
          </a:xfrm>
          <a:prstGeom prst="rect">
            <a:avLst/>
          </a:prstGeom>
          <a:noFill/>
        </p:spPr>
        <p:txBody>
          <a:bodyPr wrap="square" lIns="0" tIns="36000" rIns="0" bIns="36000" rtlCol="0" anchor="ctr">
            <a:spAutoFit/>
          </a:bodyPr>
          <a:lstStyle/>
          <a:p>
            <a:pPr marL="288000" algn="ctr"/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유저 입력 명시적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2CACA-6A74-D4CE-D1E6-98669AD4FC44}"/>
              </a:ext>
            </a:extLst>
          </p:cNvPr>
          <p:cNvSpPr txBox="1"/>
          <p:nvPr/>
        </p:nvSpPr>
        <p:spPr>
          <a:xfrm>
            <a:off x="469560" y="1043941"/>
            <a:ext cx="846302" cy="369332"/>
          </a:xfrm>
          <a:prstGeom prst="rect">
            <a:avLst/>
          </a:prstGeom>
          <a:noFill/>
        </p:spPr>
        <p:txBody>
          <a:bodyPr wrap="square" lIns="72000" tIns="0" rIns="72000" bIns="0" rtlCol="0" anchor="ctr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en-US" altLang="ko-KR" sz="24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400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7D80F-A8F9-D1B8-37A5-92DA974A0036}"/>
              </a:ext>
            </a:extLst>
          </p:cNvPr>
          <p:cNvSpPr/>
          <p:nvPr/>
        </p:nvSpPr>
        <p:spPr>
          <a:xfrm>
            <a:off x="659017" y="1502064"/>
            <a:ext cx="3939696" cy="82800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36000" bIns="36000" anchor="t" anchorCtr="0">
            <a:noAutofit/>
          </a:bodyPr>
          <a:lstStyle/>
          <a:p>
            <a:pPr lvl="0"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항목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endParaRPr lang="en-US" altLang="ko-KR" sz="13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459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사용자 정보</a:t>
            </a: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user_id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user_name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email_id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domain, gender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vl="0"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endParaRPr lang="en-US" altLang="ko-KR" sz="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사용자 선호 장르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(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user_id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genre_id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lvl="0"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endParaRPr lang="en-US" altLang="ko-KR" sz="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위시리스트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(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movie_id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add_time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8A64E-0F8C-306C-999F-DF565C6A3107}"/>
              </a:ext>
            </a:extLst>
          </p:cNvPr>
          <p:cNvSpPr txBox="1"/>
          <p:nvPr/>
        </p:nvSpPr>
        <p:spPr>
          <a:xfrm>
            <a:off x="714489" y="3713528"/>
            <a:ext cx="3939696" cy="719034"/>
          </a:xfrm>
          <a:prstGeom prst="rect">
            <a:avLst/>
          </a:prstGeom>
          <a:noFill/>
        </p:spPr>
        <p:txBody>
          <a:bodyPr wrap="square" lIns="90000" tIns="36000" rIns="90000" bIns="3600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기준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endParaRPr lang="en-US" altLang="ko-KR" sz="13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459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시 입력한 사용자 정보와</a:t>
            </a:r>
            <a:r>
              <a:rPr lang="en-US" altLang="ko-KR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선호장르</a:t>
            </a:r>
            <a:endParaRPr lang="en-US" altLang="ko-KR" sz="13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웹사이트 이용 중 선택한 위시리스트 등</a:t>
            </a:r>
            <a:endParaRPr lang="en-US" altLang="ko-KR" sz="13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 Box 71">
            <a:extLst>
              <a:ext uri="{FF2B5EF4-FFF2-40B4-BE49-F238E27FC236}">
                <a16:creationId xmlns:a16="http://schemas.microsoft.com/office/drawing/2014/main" id="{5C5BD0A3-2DBB-291A-9A3E-440EE6DFE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017" y="4655182"/>
            <a:ext cx="3903394" cy="1806004"/>
          </a:xfrm>
          <a:prstGeom prst="roundRect">
            <a:avLst>
              <a:gd name="adj" fmla="val 8969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rtlCol="0" anchor="t"/>
          <a:lstStyle>
            <a:defPPr>
              <a:defRPr lang="ko-KR"/>
            </a:defPPr>
            <a:lvl1pPr algn="ctr">
              <a:defRPr sz="1100" b="1"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추출 테이블</a:t>
            </a:r>
            <a:endParaRPr lang="en-US" altLang="ko-KR" sz="1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67EE34FA-6E0F-7CBE-DE1A-146A512D9DF7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800" b="1" kern="0" dirty="0" err="1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EB8A72-D8B0-764D-D952-829994AB8E28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 Box 71">
            <a:extLst>
              <a:ext uri="{FF2B5EF4-FFF2-40B4-BE49-F238E27FC236}">
                <a16:creationId xmlns:a16="http://schemas.microsoft.com/office/drawing/2014/main" id="{B6125DA2-540D-9DF5-1233-2F363B104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45" y="5139711"/>
            <a:ext cx="1596728" cy="293865"/>
          </a:xfrm>
          <a:prstGeom prst="roundRect">
            <a:avLst/>
          </a:prstGeom>
          <a:solidFill>
            <a:srgbClr val="002060"/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>
              <a:defRPr sz="1100" b="1"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정보</a:t>
            </a:r>
          </a:p>
        </p:txBody>
      </p:sp>
      <p:sp>
        <p:nvSpPr>
          <p:cNvPr id="40" name="Text Box 71">
            <a:extLst>
              <a:ext uri="{FF2B5EF4-FFF2-40B4-BE49-F238E27FC236}">
                <a16:creationId xmlns:a16="http://schemas.microsoft.com/office/drawing/2014/main" id="{1437E2EB-428D-C7D3-F153-62F5A7050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45" y="5535392"/>
            <a:ext cx="1596728" cy="293865"/>
          </a:xfrm>
          <a:prstGeom prst="roundRect">
            <a:avLst/>
          </a:prstGeom>
          <a:solidFill>
            <a:srgbClr val="002060"/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>
              <a:defRPr sz="1100" b="1"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선호 장르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 Box 71">
            <a:extLst>
              <a:ext uri="{FF2B5EF4-FFF2-40B4-BE49-F238E27FC236}">
                <a16:creationId xmlns:a16="http://schemas.microsoft.com/office/drawing/2014/main" id="{27620E57-8AB1-8145-59FC-7334657A4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45" y="5929773"/>
            <a:ext cx="1596728" cy="293865"/>
          </a:xfrm>
          <a:prstGeom prst="roundRect">
            <a:avLst/>
          </a:prstGeom>
          <a:solidFill>
            <a:srgbClr val="002060"/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>
              <a:defRPr sz="1100" b="1"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위시리스트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5A25309-CD72-2E61-79E9-2834DCE69BF0}"/>
              </a:ext>
            </a:extLst>
          </p:cNvPr>
          <p:cNvSpPr/>
          <p:nvPr/>
        </p:nvSpPr>
        <p:spPr>
          <a:xfrm>
            <a:off x="5121104" y="990662"/>
            <a:ext cx="4368972" cy="546252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9BFE78-ADA0-48DC-A895-188C5EAB9278}"/>
              </a:ext>
            </a:extLst>
          </p:cNvPr>
          <p:cNvSpPr/>
          <p:nvPr/>
        </p:nvSpPr>
        <p:spPr>
          <a:xfrm>
            <a:off x="5215954" y="1088203"/>
            <a:ext cx="1934278" cy="251791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F787F9-560A-912E-F89E-A81821A7FF13}"/>
              </a:ext>
            </a:extLst>
          </p:cNvPr>
          <p:cNvSpPr txBox="1"/>
          <p:nvPr/>
        </p:nvSpPr>
        <p:spPr>
          <a:xfrm>
            <a:off x="5238257" y="1100989"/>
            <a:ext cx="1934280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26C6B3-93C7-27C5-75BD-1E88FE08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607" y="1502064"/>
            <a:ext cx="1991778" cy="34574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F8238F-EA84-2F44-0FDE-42535781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91" y="3759714"/>
            <a:ext cx="3309322" cy="26419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C34546-A665-7EE7-4144-F0EB6B5DF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741" y="4700911"/>
            <a:ext cx="3126192" cy="1128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F0D0E9-3EDD-2C86-B087-F469E12E0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398" y="1624454"/>
            <a:ext cx="2164723" cy="22898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45C1AF-3FC9-9F52-C8B6-327E7D3F3631}"/>
              </a:ext>
            </a:extLst>
          </p:cNvPr>
          <p:cNvSpPr/>
          <p:nvPr/>
        </p:nvSpPr>
        <p:spPr>
          <a:xfrm>
            <a:off x="7320955" y="4742896"/>
            <a:ext cx="927720" cy="244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위시리스트</a:t>
            </a:r>
          </a:p>
        </p:txBody>
      </p:sp>
    </p:spTree>
    <p:extLst>
      <p:ext uri="{BB962C8B-B14F-4D97-AF65-F5344CB8AC3E}">
        <p14:creationId xmlns:p14="http://schemas.microsoft.com/office/powerpoint/2010/main" val="177743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0A130-57A6-C6E0-30FE-41835E95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8D0307A6-2E1A-7330-92B5-8D7354365616}"/>
              </a:ext>
            </a:extLst>
          </p:cNvPr>
          <p:cNvSpPr/>
          <p:nvPr/>
        </p:nvSpPr>
        <p:spPr>
          <a:xfrm flipV="1">
            <a:off x="4563206" y="1488410"/>
            <a:ext cx="221693" cy="150886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791B716-D12D-FDFF-E190-9E2F15D39833}"/>
              </a:ext>
            </a:extLst>
          </p:cNvPr>
          <p:cNvSpPr/>
          <p:nvPr/>
        </p:nvSpPr>
        <p:spPr>
          <a:xfrm flipH="1" flipV="1">
            <a:off x="461890" y="1488410"/>
            <a:ext cx="221693" cy="150886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4611AE-0D06-79F0-D3DC-F557D9F1922E}"/>
              </a:ext>
            </a:extLst>
          </p:cNvPr>
          <p:cNvSpPr/>
          <p:nvPr/>
        </p:nvSpPr>
        <p:spPr>
          <a:xfrm>
            <a:off x="682716" y="1287973"/>
            <a:ext cx="3879623" cy="323996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47CF20-8AD8-CD34-387B-38E98EB92F51}"/>
              </a:ext>
            </a:extLst>
          </p:cNvPr>
          <p:cNvSpPr/>
          <p:nvPr/>
        </p:nvSpPr>
        <p:spPr>
          <a:xfrm>
            <a:off x="461890" y="994606"/>
            <a:ext cx="4323008" cy="4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72AE9E-A43F-6F10-DD37-7CC3CCCBB22F}"/>
              </a:ext>
            </a:extLst>
          </p:cNvPr>
          <p:cNvSpPr txBox="1"/>
          <p:nvPr/>
        </p:nvSpPr>
        <p:spPr>
          <a:xfrm>
            <a:off x="628159" y="884478"/>
            <a:ext cx="3990469" cy="688256"/>
          </a:xfrm>
          <a:prstGeom prst="rect">
            <a:avLst/>
          </a:prstGeom>
          <a:noFill/>
        </p:spPr>
        <p:txBody>
          <a:bodyPr wrap="square" lIns="0" tIns="36000" rIns="0" bIns="36000" rtlCol="0" anchor="ctr">
            <a:spAutoFit/>
          </a:bodyPr>
          <a:lstStyle/>
          <a:p>
            <a:pPr marL="288000" algn="ctr"/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유저 로그 기반 암묵적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B60097-C315-3C2B-04AA-92A13CC8D71D}"/>
              </a:ext>
            </a:extLst>
          </p:cNvPr>
          <p:cNvSpPr txBox="1"/>
          <p:nvPr/>
        </p:nvSpPr>
        <p:spPr>
          <a:xfrm>
            <a:off x="469488" y="1043941"/>
            <a:ext cx="846302" cy="369332"/>
          </a:xfrm>
          <a:prstGeom prst="rect">
            <a:avLst/>
          </a:prstGeom>
          <a:noFill/>
        </p:spPr>
        <p:txBody>
          <a:bodyPr wrap="square" lIns="72000" tIns="0" rIns="72000" bIns="0" rtlCol="0" anchor="ctr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en-US" altLang="ko-KR" sz="24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238030-94A8-7AA6-5A33-8A5D44BF400D}"/>
              </a:ext>
            </a:extLst>
          </p:cNvPr>
          <p:cNvSpPr/>
          <p:nvPr/>
        </p:nvSpPr>
        <p:spPr>
          <a:xfrm>
            <a:off x="663293" y="1502064"/>
            <a:ext cx="3831487" cy="82800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36000" bIns="36000" anchor="t" anchorCtr="0">
            <a:noAutofit/>
          </a:bodyPr>
          <a:lstStyle/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항목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사용자 시청 기록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(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user_id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d_date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day_seq_no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movie_id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watch_start_time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watch_stop_time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watch_time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grade,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watch_per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endParaRPr lang="en-US" altLang="ko-KR" sz="2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접근  이력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(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user_id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req_type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content_name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search_text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timestamp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9B40D-9854-1DFD-44A6-26F62C4D23A5}"/>
              </a:ext>
            </a:extLst>
          </p:cNvPr>
          <p:cNvSpPr txBox="1"/>
          <p:nvPr/>
        </p:nvSpPr>
        <p:spPr>
          <a:xfrm>
            <a:off x="727528" y="3714354"/>
            <a:ext cx="3890526" cy="634011"/>
          </a:xfrm>
          <a:prstGeom prst="rect">
            <a:avLst/>
          </a:prstGeom>
          <a:noFill/>
        </p:spPr>
        <p:txBody>
          <a:bodyPr wrap="square" lIns="90000" tIns="36000" rIns="90000" bIns="36000" rtlCol="0" anchor="t">
            <a:spAutoFit/>
          </a:bodyPr>
          <a:lstStyle/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기준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459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</a:p>
          <a:p>
            <a:pPr defTabSz="1042988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Pct val="120000"/>
            </a:pPr>
            <a:r>
              <a:rPr lang="ko-KR" altLang="en-US" sz="13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시청한 영화정보와 접근이력 등 추출</a:t>
            </a:r>
            <a:endParaRPr lang="en-US" altLang="ko-KR" sz="1300" spc="-7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F4E4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 Box 71">
            <a:extLst>
              <a:ext uri="{FF2B5EF4-FFF2-40B4-BE49-F238E27FC236}">
                <a16:creationId xmlns:a16="http://schemas.microsoft.com/office/drawing/2014/main" id="{71071B0A-74E6-3D6E-056A-F470CDCCA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20" y="4655182"/>
            <a:ext cx="3903394" cy="1806004"/>
          </a:xfrm>
          <a:prstGeom prst="roundRect">
            <a:avLst>
              <a:gd name="adj" fmla="val 8969"/>
            </a:avLst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rtlCol="0" anchor="t"/>
          <a:lstStyle>
            <a:defPPr>
              <a:defRPr lang="ko-KR"/>
            </a:defPPr>
            <a:lvl1pPr algn="ctr">
              <a:defRPr sz="1100" b="1"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추출 테이블</a:t>
            </a:r>
            <a:endParaRPr lang="en-US" altLang="ko-KR" sz="1400" kern="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 Box 71">
            <a:extLst>
              <a:ext uri="{FF2B5EF4-FFF2-40B4-BE49-F238E27FC236}">
                <a16:creationId xmlns:a16="http://schemas.microsoft.com/office/drawing/2014/main" id="{411D7AD8-086D-FFF5-98D6-0B77BBCBD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068" y="5073036"/>
            <a:ext cx="1596728" cy="293865"/>
          </a:xfrm>
          <a:prstGeom prst="roundRect">
            <a:avLst/>
          </a:prstGeom>
          <a:solidFill>
            <a:srgbClr val="002060"/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>
              <a:defRPr sz="1100" b="1"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시청 기록</a:t>
            </a:r>
          </a:p>
        </p:txBody>
      </p:sp>
      <p:sp>
        <p:nvSpPr>
          <p:cNvPr id="21" name="Text Box 71">
            <a:extLst>
              <a:ext uri="{FF2B5EF4-FFF2-40B4-BE49-F238E27FC236}">
                <a16:creationId xmlns:a16="http://schemas.microsoft.com/office/drawing/2014/main" id="{5B5A0CF5-2E36-CDC4-2EAE-3BC5362B0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068" y="5468717"/>
            <a:ext cx="1596728" cy="293865"/>
          </a:xfrm>
          <a:prstGeom prst="roundRect">
            <a:avLst/>
          </a:prstGeom>
          <a:solidFill>
            <a:srgbClr val="002060"/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>
              <a:defRPr sz="1100" b="1"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 이력</a:t>
            </a: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5121104" y="990662"/>
            <a:ext cx="4368972" cy="546252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A363EB0-B81C-A116-F9EA-9DB8BACA0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95" y="3727622"/>
            <a:ext cx="2445624" cy="263792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CF0FD0-75F5-2DA2-A65E-44FBCBA27FDA}"/>
              </a:ext>
            </a:extLst>
          </p:cNvPr>
          <p:cNvGrpSpPr/>
          <p:nvPr/>
        </p:nvGrpSpPr>
        <p:grpSpPr>
          <a:xfrm>
            <a:off x="6002057" y="4107031"/>
            <a:ext cx="3442052" cy="1962152"/>
            <a:chOff x="-549425" y="2880963"/>
            <a:chExt cx="8344018" cy="199297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1FC4D07-BBA0-5FB9-DD6A-AA490414FA2C}"/>
                </a:ext>
              </a:extLst>
            </p:cNvPr>
            <p:cNvSpPr/>
            <p:nvPr/>
          </p:nvSpPr>
          <p:spPr>
            <a:xfrm>
              <a:off x="-549425" y="2880963"/>
              <a:ext cx="8344018" cy="1992972"/>
            </a:xfrm>
            <a:prstGeom prst="rect">
              <a:avLst/>
            </a:prstGeom>
            <a:solidFill>
              <a:srgbClr val="1C1C1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A75A5FE-F48B-093D-81B9-55B36428DA87}"/>
                </a:ext>
              </a:extLst>
            </p:cNvPr>
            <p:cNvGrpSpPr/>
            <p:nvPr/>
          </p:nvGrpSpPr>
          <p:grpSpPr>
            <a:xfrm>
              <a:off x="-549425" y="2900576"/>
              <a:ext cx="8276121" cy="1973358"/>
              <a:chOff x="153736" y="3007271"/>
              <a:chExt cx="9334500" cy="2322095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11360994-8B0D-E033-7395-A669D0351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736" y="3007271"/>
                <a:ext cx="9334500" cy="609598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BBC6D1C9-F524-9C09-B830-E3EF8EF9EB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416"/>
              <a:stretch/>
            </p:blipFill>
            <p:spPr>
              <a:xfrm>
                <a:off x="163261" y="3590925"/>
                <a:ext cx="9288171" cy="1738441"/>
              </a:xfrm>
              <a:prstGeom prst="rect">
                <a:avLst/>
              </a:prstGeom>
            </p:spPr>
          </p:pic>
        </p:grp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5215954" y="1088203"/>
            <a:ext cx="1934278" cy="251791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437E0A-4B5C-D708-B861-5786BEA9B1D4}"/>
              </a:ext>
            </a:extLst>
          </p:cNvPr>
          <p:cNvSpPr txBox="1"/>
          <p:nvPr/>
        </p:nvSpPr>
        <p:spPr>
          <a:xfrm>
            <a:off x="5238257" y="1100989"/>
            <a:ext cx="1934280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</p:txBody>
      </p:sp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B39285E3-EDB2-F859-52E1-B84C6C0884C2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800" b="1" kern="0" dirty="0" err="1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E3C389-F0A7-9199-5317-120EAA69D673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178AB5-791D-7460-68CD-7A25A1C1C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036" y="1502064"/>
            <a:ext cx="3108960" cy="20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30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FB736F-3868-447A-BADA-7EEDAAFC8982}"/>
              </a:ext>
            </a:extLst>
          </p:cNvPr>
          <p:cNvSpPr txBox="1"/>
          <p:nvPr/>
        </p:nvSpPr>
        <p:spPr>
          <a:xfrm>
            <a:off x="1805940" y="2308790"/>
            <a:ext cx="31470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알고리즘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8CE01-CB94-4CAB-BBBF-DCEE01009AB6}"/>
              </a:ext>
            </a:extLst>
          </p:cNvPr>
          <p:cNvSpPr txBox="1"/>
          <p:nvPr/>
        </p:nvSpPr>
        <p:spPr>
          <a:xfrm>
            <a:off x="956301" y="2170589"/>
            <a:ext cx="40235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14400"/>
            <a:r>
              <a:rPr lang="en-US" altLang="ko-KR" sz="4800" b="1" spc="-150" dirty="0">
                <a:ln>
                  <a:solidFill>
                    <a:srgbClr val="FFFF99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reflection stA="43000" endPos="31000" dist="50800" dir="5400000" sy="-100000" algn="bl" rotWithShape="0"/>
                </a:effectLst>
                <a:latin typeface="+mj-ea"/>
              </a:rPr>
              <a:t>Ⅳ</a:t>
            </a:r>
            <a:endParaRPr lang="ko-KR" altLang="en-US" sz="4800" b="1" spc="-150" dirty="0">
              <a:ln>
                <a:solidFill>
                  <a:srgbClr val="FFFF99">
                    <a:alpha val="0"/>
                  </a:srgbClr>
                </a:solidFill>
              </a:ln>
              <a:solidFill>
                <a:schemeClr val="bg1"/>
              </a:solidFill>
              <a:effectLst>
                <a:reflection stA="43000" endPos="31000" dist="50800" dir="5400000" sy="-100000" algn="bl" rotWithShape="0"/>
              </a:effectLst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F7614-4E2F-4093-A948-DAD61AFBDA39}"/>
              </a:ext>
            </a:extLst>
          </p:cNvPr>
          <p:cNvSpPr txBox="1"/>
          <p:nvPr/>
        </p:nvSpPr>
        <p:spPr>
          <a:xfrm>
            <a:off x="5935035" y="2909252"/>
            <a:ext cx="2803520" cy="12411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2000" indent="-252000">
              <a:lnSpc>
                <a:spcPct val="20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알고리즘 흐름도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2000" indent="-252000">
              <a:lnSpc>
                <a:spcPct val="20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알고리즘 방식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래픽 15">
            <a:extLst>
              <a:ext uri="{FF2B5EF4-FFF2-40B4-BE49-F238E27FC236}">
                <a16:creationId xmlns:a16="http://schemas.microsoft.com/office/drawing/2014/main" id="{14689223-EA46-492E-9D7F-928A79535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01053" y="5962437"/>
            <a:ext cx="157336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99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8EE5-DC45-8551-083A-731834CBC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06C438E3-94D6-8FEE-AC92-C73201D051E3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 알고리즘 흐름도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1BEFF48-31A7-2438-78AD-6F0D96304947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650D44-5FAA-A847-29D7-A1F03B6126CC}"/>
              </a:ext>
            </a:extLst>
          </p:cNvPr>
          <p:cNvSpPr/>
          <p:nvPr/>
        </p:nvSpPr>
        <p:spPr>
          <a:xfrm>
            <a:off x="452435" y="1112067"/>
            <a:ext cx="9037639" cy="541255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40" name="사각형: 둥근 위쪽 모서리 11">
            <a:extLst>
              <a:ext uri="{FF2B5EF4-FFF2-40B4-BE49-F238E27FC236}">
                <a16:creationId xmlns:a16="http://schemas.microsoft.com/office/drawing/2014/main" id="{EFD1DC5A-152B-9541-992E-64896F79864A}"/>
              </a:ext>
            </a:extLst>
          </p:cNvPr>
          <p:cNvSpPr/>
          <p:nvPr/>
        </p:nvSpPr>
        <p:spPr>
          <a:xfrm>
            <a:off x="452438" y="981076"/>
            <a:ext cx="9037637" cy="385080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 알고리즘 진행 세부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Flow - Chart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모서리가 둥근 직사각형 57">
            <a:extLst>
              <a:ext uri="{FF2B5EF4-FFF2-40B4-BE49-F238E27FC236}">
                <a16:creationId xmlns:a16="http://schemas.microsoft.com/office/drawing/2014/main" id="{E1980378-6D3D-C194-2F7F-B1470D998E4D}"/>
              </a:ext>
            </a:extLst>
          </p:cNvPr>
          <p:cNvSpPr/>
          <p:nvPr/>
        </p:nvSpPr>
        <p:spPr>
          <a:xfrm>
            <a:off x="591800" y="1506879"/>
            <a:ext cx="8705696" cy="3344777"/>
          </a:xfrm>
          <a:prstGeom prst="roundRect">
            <a:avLst>
              <a:gd name="adj" fmla="val 2483"/>
            </a:avLst>
          </a:prstGeom>
          <a:solidFill>
            <a:schemeClr val="bg1"/>
          </a:solidFill>
          <a:ln w="19050">
            <a:solidFill>
              <a:srgbClr val="595959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C80291C-C905-F830-BEBB-BEB22031F460}"/>
              </a:ext>
            </a:extLst>
          </p:cNvPr>
          <p:cNvSpPr/>
          <p:nvPr/>
        </p:nvSpPr>
        <p:spPr>
          <a:xfrm>
            <a:off x="591800" y="4992380"/>
            <a:ext cx="1977532" cy="1386283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2A9B26C-322F-5B5A-F713-B3AD83D6EAD9}"/>
              </a:ext>
            </a:extLst>
          </p:cNvPr>
          <p:cNvSpPr/>
          <p:nvPr/>
        </p:nvSpPr>
        <p:spPr>
          <a:xfrm>
            <a:off x="591801" y="4992381"/>
            <a:ext cx="385388" cy="308063"/>
          </a:xfrm>
          <a:prstGeom prst="rect">
            <a:avLst/>
          </a:prstGeom>
          <a:solidFill>
            <a:srgbClr val="595959"/>
          </a:solidFill>
        </p:spPr>
        <p:txBody>
          <a:bodyPr wrap="none" lIns="72000" tIns="54000" rIns="72000" bIns="54000" anchor="ctr">
            <a:noAutofit/>
          </a:bodyPr>
          <a:lstStyle/>
          <a:p>
            <a:pPr lvl="0" algn="ctr">
              <a:defRPr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361D96-964D-E438-7BC0-F627987B726E}"/>
              </a:ext>
            </a:extLst>
          </p:cNvPr>
          <p:cNvSpPr txBox="1"/>
          <p:nvPr/>
        </p:nvSpPr>
        <p:spPr>
          <a:xfrm>
            <a:off x="591801" y="5279812"/>
            <a:ext cx="1963961" cy="966654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 데이터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</a:p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시청 이력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시청한 영화 메타데이터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3C18643-6F3E-448D-8D76-F82D58945A94}"/>
              </a:ext>
            </a:extLst>
          </p:cNvPr>
          <p:cNvSpPr/>
          <p:nvPr/>
        </p:nvSpPr>
        <p:spPr>
          <a:xfrm>
            <a:off x="2834521" y="4992380"/>
            <a:ext cx="1977532" cy="1386283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FE36145-E446-7F7E-AD30-1A4484D6A0C4}"/>
              </a:ext>
            </a:extLst>
          </p:cNvPr>
          <p:cNvSpPr/>
          <p:nvPr/>
        </p:nvSpPr>
        <p:spPr>
          <a:xfrm>
            <a:off x="2834522" y="4992381"/>
            <a:ext cx="374504" cy="308063"/>
          </a:xfrm>
          <a:prstGeom prst="rect">
            <a:avLst/>
          </a:prstGeom>
          <a:solidFill>
            <a:srgbClr val="595959"/>
          </a:solidFill>
        </p:spPr>
        <p:txBody>
          <a:bodyPr wrap="none" lIns="72000" tIns="54000" rIns="72000" bIns="54000" anchor="ctr">
            <a:no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39EA33-47C4-3058-1E18-7C21C118A61C}"/>
              </a:ext>
            </a:extLst>
          </p:cNvPr>
          <p:cNvSpPr txBox="1"/>
          <p:nvPr/>
        </p:nvSpPr>
        <p:spPr>
          <a:xfrm>
            <a:off x="2834522" y="5257652"/>
            <a:ext cx="1963961" cy="966654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처리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메타데이터 벡터화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장르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CountVectorizer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TfdifVercorizer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BAD4F8-38F5-6EEA-B6C9-1C41E47FA10B}"/>
              </a:ext>
            </a:extLst>
          </p:cNvPr>
          <p:cNvSpPr/>
          <p:nvPr/>
        </p:nvSpPr>
        <p:spPr>
          <a:xfrm>
            <a:off x="5077243" y="4992380"/>
            <a:ext cx="1977532" cy="1386283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36C4DA4-8010-0A0F-C2BD-D729D3820948}"/>
              </a:ext>
            </a:extLst>
          </p:cNvPr>
          <p:cNvSpPr/>
          <p:nvPr/>
        </p:nvSpPr>
        <p:spPr>
          <a:xfrm>
            <a:off x="5077244" y="4992381"/>
            <a:ext cx="374650" cy="308063"/>
          </a:xfrm>
          <a:prstGeom prst="rect">
            <a:avLst/>
          </a:prstGeom>
          <a:solidFill>
            <a:srgbClr val="595959"/>
          </a:solidFill>
        </p:spPr>
        <p:txBody>
          <a:bodyPr wrap="none" lIns="72000" tIns="54000" rIns="72000" bIns="54000" anchor="ctr">
            <a:no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EC5CF7-0F68-1EC3-89E4-1677E1C51237}"/>
              </a:ext>
            </a:extLst>
          </p:cNvPr>
          <p:cNvSpPr txBox="1"/>
          <p:nvPr/>
        </p:nvSpPr>
        <p:spPr>
          <a:xfrm>
            <a:off x="5077244" y="5476062"/>
            <a:ext cx="1963961" cy="472828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ko-KR" altLang="en-US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벡터화된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메타데이터 간 유사도 계산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7EEC59B-960C-5E57-C103-4984A3DBDFEE}"/>
              </a:ext>
            </a:extLst>
          </p:cNvPr>
          <p:cNvSpPr/>
          <p:nvPr/>
        </p:nvSpPr>
        <p:spPr>
          <a:xfrm>
            <a:off x="7319963" y="4992380"/>
            <a:ext cx="1977532" cy="1386283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A936C6-7E51-0E4C-3A1F-BDA342374367}"/>
              </a:ext>
            </a:extLst>
          </p:cNvPr>
          <p:cNvSpPr/>
          <p:nvPr/>
        </p:nvSpPr>
        <p:spPr>
          <a:xfrm>
            <a:off x="7319964" y="4992381"/>
            <a:ext cx="392051" cy="308063"/>
          </a:xfrm>
          <a:prstGeom prst="rect">
            <a:avLst/>
          </a:prstGeom>
          <a:solidFill>
            <a:srgbClr val="595959"/>
          </a:solidFill>
        </p:spPr>
        <p:txBody>
          <a:bodyPr wrap="none" lIns="72000" tIns="54000" rIns="72000" bIns="54000" anchor="ctr">
            <a:no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83B917-9754-FA63-DB1A-E14674E21513}"/>
              </a:ext>
            </a:extLst>
          </p:cNvPr>
          <p:cNvSpPr txBox="1"/>
          <p:nvPr/>
        </p:nvSpPr>
        <p:spPr>
          <a:xfrm>
            <a:off x="7319964" y="5476062"/>
            <a:ext cx="1963961" cy="442035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선호 벡터를 생성 및 유사 영화 추출</a:t>
            </a:r>
          </a:p>
        </p:txBody>
      </p:sp>
      <p:sp>
        <p:nvSpPr>
          <p:cNvPr id="54" name="오른쪽 화살표 70">
            <a:extLst>
              <a:ext uri="{FF2B5EF4-FFF2-40B4-BE49-F238E27FC236}">
                <a16:creationId xmlns:a16="http://schemas.microsoft.com/office/drawing/2014/main" id="{C4778FB9-E42F-CB48-04A3-02878FE05E68}"/>
              </a:ext>
            </a:extLst>
          </p:cNvPr>
          <p:cNvSpPr/>
          <p:nvPr/>
        </p:nvSpPr>
        <p:spPr>
          <a:xfrm>
            <a:off x="2548826" y="5568233"/>
            <a:ext cx="357964" cy="317898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5" name="오른쪽 화살표 71">
            <a:extLst>
              <a:ext uri="{FF2B5EF4-FFF2-40B4-BE49-F238E27FC236}">
                <a16:creationId xmlns:a16="http://schemas.microsoft.com/office/drawing/2014/main" id="{D2E6D902-FF99-4DC6-4CFE-F6F415D2073A}"/>
              </a:ext>
            </a:extLst>
          </p:cNvPr>
          <p:cNvSpPr/>
          <p:nvPr/>
        </p:nvSpPr>
        <p:spPr>
          <a:xfrm>
            <a:off x="4792272" y="5568233"/>
            <a:ext cx="357964" cy="317898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4" name="오른쪽 화살표 72">
            <a:extLst>
              <a:ext uri="{FF2B5EF4-FFF2-40B4-BE49-F238E27FC236}">
                <a16:creationId xmlns:a16="http://schemas.microsoft.com/office/drawing/2014/main" id="{20FE6C4F-855E-92CD-63BA-57C4090757C4}"/>
              </a:ext>
            </a:extLst>
          </p:cNvPr>
          <p:cNvSpPr/>
          <p:nvPr/>
        </p:nvSpPr>
        <p:spPr>
          <a:xfrm>
            <a:off x="7037430" y="5568233"/>
            <a:ext cx="357964" cy="317898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E944C91-8100-CA9E-1BC8-506727BBBB12}"/>
              </a:ext>
            </a:extLst>
          </p:cNvPr>
          <p:cNvGrpSpPr/>
          <p:nvPr/>
        </p:nvGrpSpPr>
        <p:grpSpPr>
          <a:xfrm>
            <a:off x="1377373" y="1726030"/>
            <a:ext cx="7151253" cy="2972215"/>
            <a:chOff x="168710" y="782026"/>
            <a:chExt cx="9508373" cy="3694515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862C3930-3348-17E4-225B-7F47988A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4329" y="2010954"/>
              <a:ext cx="2549880" cy="2465587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501E40D1-9F7E-BB2D-6475-348E0DACB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4688" y="2031636"/>
              <a:ext cx="2682395" cy="2341124"/>
            </a:xfrm>
            <a:prstGeom prst="rect">
              <a:avLst/>
            </a:prstGeom>
          </p:spPr>
        </p:pic>
        <p:sp>
          <p:nvSpPr>
            <p:cNvPr id="80" name="오른쪽 화살표 13">
              <a:extLst>
                <a:ext uri="{FF2B5EF4-FFF2-40B4-BE49-F238E27FC236}">
                  <a16:creationId xmlns:a16="http://schemas.microsoft.com/office/drawing/2014/main" id="{67DCC6D3-46ED-C11A-5867-6FC5ED5A3D2B}"/>
                </a:ext>
              </a:extLst>
            </p:cNvPr>
            <p:cNvSpPr/>
            <p:nvPr/>
          </p:nvSpPr>
          <p:spPr>
            <a:xfrm>
              <a:off x="6177601" y="3086584"/>
              <a:ext cx="793695" cy="314325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38CB8674-E547-4382-D481-394B46E4E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710" y="782026"/>
              <a:ext cx="3030353" cy="3100419"/>
            </a:xfrm>
            <a:prstGeom prst="rect">
              <a:avLst/>
            </a:prstGeom>
          </p:spPr>
        </p:pic>
        <p:sp>
          <p:nvSpPr>
            <p:cNvPr id="85" name="오른쪽 화살표 20">
              <a:extLst>
                <a:ext uri="{FF2B5EF4-FFF2-40B4-BE49-F238E27FC236}">
                  <a16:creationId xmlns:a16="http://schemas.microsoft.com/office/drawing/2014/main" id="{882CF3B0-EA33-71B3-E650-AD6A7C14015C}"/>
                </a:ext>
              </a:extLst>
            </p:cNvPr>
            <p:cNvSpPr/>
            <p:nvPr/>
          </p:nvSpPr>
          <p:spPr>
            <a:xfrm>
              <a:off x="3090622" y="3025987"/>
              <a:ext cx="632911" cy="314325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B2EB3C0-05E2-EB2D-07A7-A79F7C9BBBC4}"/>
                </a:ext>
              </a:extLst>
            </p:cNvPr>
            <p:cNvSpPr txBox="1"/>
            <p:nvPr/>
          </p:nvSpPr>
          <p:spPr>
            <a:xfrm>
              <a:off x="1611726" y="2580449"/>
              <a:ext cx="285288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사용자 시청 이력 데이터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1D4072-D898-6D71-166B-CA6FB14A77DF}"/>
                </a:ext>
              </a:extLst>
            </p:cNvPr>
            <p:cNvSpPr txBox="1"/>
            <p:nvPr/>
          </p:nvSpPr>
          <p:spPr>
            <a:xfrm>
              <a:off x="5703923" y="2633121"/>
              <a:ext cx="2258823" cy="34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장르</a:t>
              </a:r>
              <a:r>
                <a:rPr lang="en-US" altLang="ko-KR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키워드 데이터</a:t>
              </a: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7052DD3-6A0B-8BB1-D29F-8B0D77DF5A35}"/>
              </a:ext>
            </a:extLst>
          </p:cNvPr>
          <p:cNvSpPr/>
          <p:nvPr/>
        </p:nvSpPr>
        <p:spPr>
          <a:xfrm>
            <a:off x="6424752" y="2583401"/>
            <a:ext cx="2279130" cy="213165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631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6681E-28A0-308B-CBCE-54EC32D0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E82051E7-94F8-E958-4A1B-FBA69FAB023C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 알고리즘 방식 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콘텐츠 기반 필터링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FE044B-40CD-B074-5F0D-1607D2ECBE32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286ED-BAE7-14FF-D524-A35E6F0DE6F1}"/>
              </a:ext>
            </a:extLst>
          </p:cNvPr>
          <p:cNvSpPr txBox="1"/>
          <p:nvPr/>
        </p:nvSpPr>
        <p:spPr>
          <a:xfrm>
            <a:off x="469900" y="847969"/>
            <a:ext cx="8496000" cy="370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6000" indent="-216000">
              <a:lnSpc>
                <a:spcPct val="120000"/>
              </a:lnSpc>
              <a:buBlip>
                <a:blip r:embed="rId2"/>
              </a:buBlip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Python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Scikit-Learn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활용하여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 기반 필터링 구축 완료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7E361F-A025-4781-DA11-1F4877192627}"/>
              </a:ext>
            </a:extLst>
          </p:cNvPr>
          <p:cNvGrpSpPr/>
          <p:nvPr/>
        </p:nvGrpSpPr>
        <p:grpSpPr>
          <a:xfrm>
            <a:off x="452438" y="1368614"/>
            <a:ext cx="9037638" cy="5084574"/>
            <a:chOff x="224978" y="1415135"/>
            <a:chExt cx="5967151" cy="50845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AEF94B0-AAD3-36F9-C2F0-6990AB826EA1}"/>
                </a:ext>
              </a:extLst>
            </p:cNvPr>
            <p:cNvSpPr/>
            <p:nvPr/>
          </p:nvSpPr>
          <p:spPr>
            <a:xfrm>
              <a:off x="224978" y="1664091"/>
              <a:ext cx="5967151" cy="483561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" name="사각형: 둥근 위쪽 모서리 57">
              <a:extLst>
                <a:ext uri="{FF2B5EF4-FFF2-40B4-BE49-F238E27FC236}">
                  <a16:creationId xmlns:a16="http://schemas.microsoft.com/office/drawing/2014/main" id="{E38E0421-9317-67B5-3D94-7ADD5C4A55D8}"/>
                </a:ext>
              </a:extLst>
            </p:cNvPr>
            <p:cNvSpPr/>
            <p:nvPr/>
          </p:nvSpPr>
          <p:spPr>
            <a:xfrm>
              <a:off x="229158" y="1415135"/>
              <a:ext cx="5962971" cy="33873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AEB29-79DD-9462-F71A-CF440A93E4F7}"/>
                </a:ext>
              </a:extLst>
            </p:cNvPr>
            <p:cNvSpPr txBox="1"/>
            <p:nvPr/>
          </p:nvSpPr>
          <p:spPr>
            <a:xfrm>
              <a:off x="350136" y="1425042"/>
              <a:ext cx="5825286" cy="318924"/>
            </a:xfrm>
            <a:prstGeom prst="rect">
              <a:avLst/>
            </a:prstGeom>
            <a:noFill/>
          </p:spPr>
          <p:txBody>
            <a:bodyPr wrap="square" lIns="90000" tIns="36000" rIns="90000" bIns="36000" rtlCol="0" anchor="ctr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콘텐츠 기반 필터링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7CE14F-D796-7564-84CD-F018CB053750}"/>
                </a:ext>
              </a:extLst>
            </p:cNvPr>
            <p:cNvSpPr txBox="1"/>
            <p:nvPr/>
          </p:nvSpPr>
          <p:spPr>
            <a:xfrm>
              <a:off x="229106" y="1446004"/>
              <a:ext cx="423518" cy="276999"/>
            </a:xfrm>
            <a:prstGeom prst="rect">
              <a:avLst/>
            </a:prstGeom>
            <a:noFill/>
          </p:spPr>
          <p:txBody>
            <a:bodyPr wrap="square" lIns="72000" tIns="0" rIns="72000" bIns="0" rtlCol="0" anchor="ctr">
              <a:spAutoFit/>
            </a:bodyPr>
            <a:lstStyle/>
            <a:p>
              <a:r>
                <a:rPr lang="en-US" altLang="ko-KR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  <a:r>
                <a:rPr lang="en-US" altLang="ko-KR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FF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0ADC-5077-42DD-DFD1-C752FD48AD2C}"/>
              </a:ext>
            </a:extLst>
          </p:cNvPr>
          <p:cNvSpPr txBox="1"/>
          <p:nvPr/>
        </p:nvSpPr>
        <p:spPr>
          <a:xfrm>
            <a:off x="689272" y="1752682"/>
            <a:ext cx="3891955" cy="726408"/>
          </a:xfrm>
          <a:prstGeom prst="rect">
            <a:avLst/>
          </a:prstGeom>
          <a:noFill/>
        </p:spPr>
        <p:txBody>
          <a:bodyPr wrap="square" lIns="90000" tIns="36000" rIns="90000" bIns="36000" rtlCol="0" anchor="t">
            <a:spAutoFit/>
          </a:bodyPr>
          <a:lstStyle>
            <a:defPPr>
              <a:defRPr lang="en-US"/>
            </a:defPPr>
            <a:lvl1pPr marL="144000" indent="-144000">
              <a:spcBef>
                <a:spcPts val="300"/>
              </a:spcBef>
              <a:buFont typeface="+mj-lt"/>
              <a:buAutoNum type="arabicPeriod"/>
              <a:defRPr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b="1" dirty="0"/>
              <a:t> 시청 컨텐츠와 유사도 높은 컨텐츠 추천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</a:t>
            </a:r>
            <a:r>
              <a:rPr lang="ko-KR" altLang="en-US" sz="1400" b="1" dirty="0"/>
              <a:t>사용자 시청 이력 데이터 분석</a:t>
            </a:r>
            <a:endParaRPr lang="en-US" altLang="ko-KR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CA11B27-D753-F76E-0B8B-B8FD49F3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94" y="2774035"/>
            <a:ext cx="3653411" cy="3408989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C4135A0-E558-28B1-162D-AC928DBA1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526" y="1836490"/>
            <a:ext cx="4051300" cy="4563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1E1BBC2-4200-C762-7413-1DD25102E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559" y="2292886"/>
            <a:ext cx="3521233" cy="389096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9FF3AA-0821-01F4-19E5-72DD86227ADD}"/>
              </a:ext>
            </a:extLst>
          </p:cNvPr>
          <p:cNvSpPr/>
          <p:nvPr/>
        </p:nvSpPr>
        <p:spPr>
          <a:xfrm>
            <a:off x="6093227" y="4595879"/>
            <a:ext cx="2714207" cy="1095375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EX)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인터스텔라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인셉션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늑대소년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메이즈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러너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타이타닉 영화의 장르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키워드 유사도 기반 영화 리스트</a:t>
            </a:r>
          </a:p>
        </p:txBody>
      </p:sp>
    </p:spTree>
    <p:extLst>
      <p:ext uri="{BB962C8B-B14F-4D97-AF65-F5344CB8AC3E}">
        <p14:creationId xmlns:p14="http://schemas.microsoft.com/office/powerpoint/2010/main" val="201392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72362" y="2010258"/>
            <a:ext cx="3961827" cy="408936"/>
            <a:chOff x="5747671" y="2359557"/>
            <a:chExt cx="3961827" cy="4089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95928A-3D60-4C27-AF90-63B618B441A4}"/>
                </a:ext>
              </a:extLst>
            </p:cNvPr>
            <p:cNvSpPr txBox="1"/>
            <p:nvPr/>
          </p:nvSpPr>
          <p:spPr>
            <a:xfrm>
              <a:off x="6254905" y="2368383"/>
              <a:ext cx="3454593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개요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74FB233-8044-459A-A6B4-7674A7AD9042}"/>
                </a:ext>
              </a:extLst>
            </p:cNvPr>
            <p:cNvGrpSpPr/>
            <p:nvPr/>
          </p:nvGrpSpPr>
          <p:grpSpPr>
            <a:xfrm>
              <a:off x="5747671" y="2359557"/>
              <a:ext cx="404812" cy="408936"/>
              <a:chOff x="5641974" y="2049163"/>
              <a:chExt cx="292101" cy="29507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9D39F99-B99F-4873-A587-63E42D2E101A}"/>
                  </a:ext>
                </a:extLst>
              </p:cNvPr>
              <p:cNvSpPr/>
              <p:nvPr/>
            </p:nvSpPr>
            <p:spPr>
              <a:xfrm>
                <a:off x="5641974" y="2049163"/>
                <a:ext cx="292101" cy="2950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E2FBD5-09A3-48DD-BA94-C7BF9A5DA3A8}"/>
                  </a:ext>
                </a:extLst>
              </p:cNvPr>
              <p:cNvSpPr txBox="1"/>
              <p:nvPr/>
            </p:nvSpPr>
            <p:spPr>
              <a:xfrm>
                <a:off x="5672608" y="2063452"/>
                <a:ext cx="230832" cy="266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Ⅰ</a:t>
                </a:r>
                <a:endPara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5872362" y="2737969"/>
            <a:ext cx="3961827" cy="408936"/>
            <a:chOff x="5747671" y="2984397"/>
            <a:chExt cx="3961827" cy="4089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2676A2-1485-4DA9-99B4-18A20F67D8CD}"/>
                </a:ext>
              </a:extLst>
            </p:cNvPr>
            <p:cNvSpPr txBox="1"/>
            <p:nvPr/>
          </p:nvSpPr>
          <p:spPr>
            <a:xfrm>
              <a:off x="6254905" y="2993223"/>
              <a:ext cx="3454593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AWS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클라우드 환경 구축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DEF080-667F-4511-BFA5-E553C4AB8A51}"/>
                </a:ext>
              </a:extLst>
            </p:cNvPr>
            <p:cNvGrpSpPr/>
            <p:nvPr/>
          </p:nvGrpSpPr>
          <p:grpSpPr>
            <a:xfrm>
              <a:off x="5747671" y="2984397"/>
              <a:ext cx="404812" cy="408936"/>
              <a:chOff x="5641974" y="2049163"/>
              <a:chExt cx="292101" cy="29507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A4EC276-981C-4E95-AFC4-E6D4B79E45C5}"/>
                  </a:ext>
                </a:extLst>
              </p:cNvPr>
              <p:cNvSpPr/>
              <p:nvPr/>
            </p:nvSpPr>
            <p:spPr>
              <a:xfrm>
                <a:off x="5641974" y="2049163"/>
                <a:ext cx="292101" cy="2950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FC7C86-636B-4463-9326-FACC684263F6}"/>
                  </a:ext>
                </a:extLst>
              </p:cNvPr>
              <p:cNvSpPr txBox="1"/>
              <p:nvPr/>
            </p:nvSpPr>
            <p:spPr>
              <a:xfrm>
                <a:off x="5672608" y="2063452"/>
                <a:ext cx="230832" cy="266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Ⅱ</a:t>
                </a:r>
                <a:endPara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5872362" y="3465680"/>
            <a:ext cx="3961827" cy="408936"/>
            <a:chOff x="5747671" y="5193068"/>
            <a:chExt cx="3961827" cy="40893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1B8B0D-7ED9-4964-8963-83ADFE4C0E56}"/>
                </a:ext>
              </a:extLst>
            </p:cNvPr>
            <p:cNvSpPr txBox="1"/>
            <p:nvPr/>
          </p:nvSpPr>
          <p:spPr>
            <a:xfrm>
              <a:off x="6254905" y="5197481"/>
              <a:ext cx="3454593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모델링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108AD90-0C39-40AC-A86D-7BC381ABF34B}"/>
                </a:ext>
              </a:extLst>
            </p:cNvPr>
            <p:cNvGrpSpPr/>
            <p:nvPr/>
          </p:nvGrpSpPr>
          <p:grpSpPr>
            <a:xfrm>
              <a:off x="5747671" y="5193068"/>
              <a:ext cx="404812" cy="408936"/>
              <a:chOff x="5641974" y="2049163"/>
              <a:chExt cx="292101" cy="29507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9FF2505-7469-4D47-A6BF-00F88C794FCF}"/>
                  </a:ext>
                </a:extLst>
              </p:cNvPr>
              <p:cNvSpPr/>
              <p:nvPr/>
            </p:nvSpPr>
            <p:spPr>
              <a:xfrm>
                <a:off x="5641974" y="2049163"/>
                <a:ext cx="292101" cy="2950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6D55F0-1E38-489D-A2C5-51E7D500A66A}"/>
                  </a:ext>
                </a:extLst>
              </p:cNvPr>
              <p:cNvSpPr txBox="1"/>
              <p:nvPr/>
            </p:nvSpPr>
            <p:spPr>
              <a:xfrm>
                <a:off x="5672608" y="2063452"/>
                <a:ext cx="230832" cy="266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Ⅲ</a:t>
                </a:r>
                <a:endPara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 rot="5400000">
            <a:off x="-952501" y="952500"/>
            <a:ext cx="6858000" cy="4953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30CB8-B623-4410-82B8-60D916F22433}"/>
              </a:ext>
            </a:extLst>
          </p:cNvPr>
          <p:cNvSpPr txBox="1"/>
          <p:nvPr/>
        </p:nvSpPr>
        <p:spPr>
          <a:xfrm>
            <a:off x="879712" y="914251"/>
            <a:ext cx="2955425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54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5400" spc="-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0F54B0-25F7-5B44-A727-A1B7697C1FA8}"/>
              </a:ext>
            </a:extLst>
          </p:cNvPr>
          <p:cNvGrpSpPr/>
          <p:nvPr/>
        </p:nvGrpSpPr>
        <p:grpSpPr>
          <a:xfrm>
            <a:off x="5872362" y="4193391"/>
            <a:ext cx="3961827" cy="408936"/>
            <a:chOff x="5747671" y="2359557"/>
            <a:chExt cx="3961827" cy="40893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AB13BF-99A9-ACC4-D33F-B332A48F7ACF}"/>
                </a:ext>
              </a:extLst>
            </p:cNvPr>
            <p:cNvSpPr txBox="1"/>
            <p:nvPr/>
          </p:nvSpPr>
          <p:spPr>
            <a:xfrm>
              <a:off x="6254905" y="2368383"/>
              <a:ext cx="3454593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알고리즘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CAA8484-E9C9-6AC6-33D0-FF405A1E9682}"/>
                </a:ext>
              </a:extLst>
            </p:cNvPr>
            <p:cNvGrpSpPr/>
            <p:nvPr/>
          </p:nvGrpSpPr>
          <p:grpSpPr>
            <a:xfrm>
              <a:off x="5747671" y="2359557"/>
              <a:ext cx="404812" cy="408936"/>
              <a:chOff x="5641974" y="2049163"/>
              <a:chExt cx="292101" cy="295077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4E59A32-D6CA-626A-B8B6-31A55465F8E0}"/>
                  </a:ext>
                </a:extLst>
              </p:cNvPr>
              <p:cNvSpPr/>
              <p:nvPr/>
            </p:nvSpPr>
            <p:spPr>
              <a:xfrm>
                <a:off x="5641974" y="2049163"/>
                <a:ext cx="292101" cy="2950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7B8CC3-490E-94CE-970D-C1CA985456A3}"/>
                  </a:ext>
                </a:extLst>
              </p:cNvPr>
              <p:cNvSpPr txBox="1"/>
              <p:nvPr/>
            </p:nvSpPr>
            <p:spPr>
              <a:xfrm>
                <a:off x="5672608" y="2063452"/>
                <a:ext cx="230832" cy="266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Ⅳ</a:t>
                </a:r>
                <a:endPara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7A0BE6-B2CC-F599-C607-E0893CFED742}"/>
              </a:ext>
            </a:extLst>
          </p:cNvPr>
          <p:cNvGrpSpPr/>
          <p:nvPr/>
        </p:nvGrpSpPr>
        <p:grpSpPr>
          <a:xfrm>
            <a:off x="5872362" y="4921102"/>
            <a:ext cx="3961827" cy="408936"/>
            <a:chOff x="5747671" y="2984397"/>
            <a:chExt cx="3961827" cy="40893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339E30-2502-39C7-A422-7C2A07BBEE57}"/>
                </a:ext>
              </a:extLst>
            </p:cNvPr>
            <p:cNvSpPr txBox="1"/>
            <p:nvPr/>
          </p:nvSpPr>
          <p:spPr>
            <a:xfrm>
              <a:off x="6254905" y="2993223"/>
              <a:ext cx="3454593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WEB </a:t>
              </a:r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 구축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3C8A292-AC02-36EA-BFB2-79A0D8953244}"/>
                </a:ext>
              </a:extLst>
            </p:cNvPr>
            <p:cNvGrpSpPr/>
            <p:nvPr/>
          </p:nvGrpSpPr>
          <p:grpSpPr>
            <a:xfrm>
              <a:off x="5747671" y="2984397"/>
              <a:ext cx="404812" cy="408936"/>
              <a:chOff x="5641974" y="2049163"/>
              <a:chExt cx="292101" cy="29507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1BC5F74-2CFA-878D-4297-C3C1CD1C9799}"/>
                  </a:ext>
                </a:extLst>
              </p:cNvPr>
              <p:cNvSpPr/>
              <p:nvPr/>
            </p:nvSpPr>
            <p:spPr>
              <a:xfrm>
                <a:off x="5641974" y="2049163"/>
                <a:ext cx="292101" cy="2950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E642D4-380A-BAA3-61E5-0A9F50E1830C}"/>
                  </a:ext>
                </a:extLst>
              </p:cNvPr>
              <p:cNvSpPr txBox="1"/>
              <p:nvPr/>
            </p:nvSpPr>
            <p:spPr>
              <a:xfrm>
                <a:off x="5672608" y="2063452"/>
                <a:ext cx="230832" cy="266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Ⅴ</a:t>
                </a:r>
                <a:endPara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36E2B39-8D18-93CB-9E4F-6036EDA14E28}"/>
              </a:ext>
            </a:extLst>
          </p:cNvPr>
          <p:cNvGrpSpPr/>
          <p:nvPr/>
        </p:nvGrpSpPr>
        <p:grpSpPr>
          <a:xfrm>
            <a:off x="5872362" y="5648811"/>
            <a:ext cx="3961827" cy="408936"/>
            <a:chOff x="5747671" y="5193068"/>
            <a:chExt cx="3961827" cy="4089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356BA5-A3A2-40B5-FB04-128932DBC2F0}"/>
                </a:ext>
              </a:extLst>
            </p:cNvPr>
            <p:cNvSpPr txBox="1"/>
            <p:nvPr/>
          </p:nvSpPr>
          <p:spPr>
            <a:xfrm>
              <a:off x="6254905" y="5197481"/>
              <a:ext cx="3454593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시연 영상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9EBE9D2-ACF6-C911-FD77-533E85174D4D}"/>
                </a:ext>
              </a:extLst>
            </p:cNvPr>
            <p:cNvGrpSpPr/>
            <p:nvPr/>
          </p:nvGrpSpPr>
          <p:grpSpPr>
            <a:xfrm>
              <a:off x="5747671" y="5193068"/>
              <a:ext cx="404812" cy="408936"/>
              <a:chOff x="5641974" y="2049163"/>
              <a:chExt cx="292101" cy="295077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4016972-4835-C2E3-A506-E05543590E52}"/>
                  </a:ext>
                </a:extLst>
              </p:cNvPr>
              <p:cNvSpPr/>
              <p:nvPr/>
            </p:nvSpPr>
            <p:spPr>
              <a:xfrm>
                <a:off x="5641974" y="2049163"/>
                <a:ext cx="292101" cy="29507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323DB0-CFF6-6F2B-4E25-133A80B13300}"/>
                  </a:ext>
                </a:extLst>
              </p:cNvPr>
              <p:cNvSpPr txBox="1"/>
              <p:nvPr/>
            </p:nvSpPr>
            <p:spPr>
              <a:xfrm>
                <a:off x="5672608" y="2063452"/>
                <a:ext cx="230832" cy="266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</a:rPr>
                  <a:t>Ⅵ</a:t>
                </a:r>
                <a:endParaRPr lang="ko-KR" altLang="en-US" sz="2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4978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8428D2D-B620-3A5F-B691-B9EC944B29EB}"/>
              </a:ext>
            </a:extLst>
          </p:cNvPr>
          <p:cNvGrpSpPr/>
          <p:nvPr/>
        </p:nvGrpSpPr>
        <p:grpSpPr>
          <a:xfrm>
            <a:off x="450403" y="1368613"/>
            <a:ext cx="9039672" cy="5156010"/>
            <a:chOff x="3528690" y="1415135"/>
            <a:chExt cx="5769513" cy="515601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A5579B6-DBF2-1329-3B8D-4087554EE9D3}"/>
                </a:ext>
              </a:extLst>
            </p:cNvPr>
            <p:cNvSpPr/>
            <p:nvPr/>
          </p:nvSpPr>
          <p:spPr>
            <a:xfrm>
              <a:off x="3528690" y="1664091"/>
              <a:ext cx="5769513" cy="490705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4" name="사각형: 둥근 위쪽 모서리 52">
              <a:extLst>
                <a:ext uri="{FF2B5EF4-FFF2-40B4-BE49-F238E27FC236}">
                  <a16:creationId xmlns:a16="http://schemas.microsoft.com/office/drawing/2014/main" id="{31B6BE46-0172-170C-D00D-9A000682A051}"/>
                </a:ext>
              </a:extLst>
            </p:cNvPr>
            <p:cNvSpPr/>
            <p:nvPr/>
          </p:nvSpPr>
          <p:spPr>
            <a:xfrm>
              <a:off x="3528690" y="1415135"/>
              <a:ext cx="5769513" cy="33873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D510B8-5B1F-BA49-0E91-9EB6662B6926}"/>
                </a:ext>
              </a:extLst>
            </p:cNvPr>
            <p:cNvSpPr txBox="1"/>
            <p:nvPr/>
          </p:nvSpPr>
          <p:spPr>
            <a:xfrm>
              <a:off x="3637144" y="1425042"/>
              <a:ext cx="5458416" cy="318924"/>
            </a:xfrm>
            <a:prstGeom prst="rect">
              <a:avLst/>
            </a:prstGeom>
            <a:noFill/>
          </p:spPr>
          <p:txBody>
            <a:bodyPr wrap="square" lIns="90000" tIns="36000" rIns="90000" bIns="36000" rtlCol="0" anchor="ctr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협업 </a:t>
              </a:r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필터링</a:t>
              </a:r>
              <a:endPara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3474FA-9CF6-4EB0-A3AF-CD98672D9239}"/>
                </a:ext>
              </a:extLst>
            </p:cNvPr>
            <p:cNvSpPr txBox="1"/>
            <p:nvPr/>
          </p:nvSpPr>
          <p:spPr>
            <a:xfrm>
              <a:off x="3660421" y="1799203"/>
              <a:ext cx="2559345" cy="1679490"/>
            </a:xfrm>
            <a:prstGeom prst="rect">
              <a:avLst/>
            </a:prstGeom>
            <a:noFill/>
          </p:spPr>
          <p:txBody>
            <a:bodyPr wrap="square" lIns="90000" tIns="36000" rIns="90000" bIns="36000" rtlCol="0" anchor="t">
              <a:spAutoFit/>
            </a:bodyPr>
            <a:lstStyle>
              <a:defPPr>
                <a:defRPr lang="en-US"/>
              </a:defPPr>
              <a:lvl1pPr marL="144000" indent="-144000">
                <a:spcBef>
                  <a:spcPts val="300"/>
                </a:spcBef>
                <a:buFont typeface="+mj-lt"/>
                <a:buAutoNum type="arabicPeriod"/>
                <a:defRPr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400" b="1" dirty="0"/>
                <a:t>제품 또는 사용자간 </a:t>
              </a:r>
              <a:r>
                <a:rPr lang="ko-KR" altLang="en-US" sz="1400" b="1" dirty="0" err="1"/>
                <a:t>유사도를</a:t>
              </a:r>
              <a:r>
                <a:rPr lang="ko-KR" altLang="en-US" sz="1400" b="1" dirty="0"/>
                <a:t> 기반으로 컨텐츠 추천</a:t>
              </a:r>
              <a:endParaRPr lang="en-US" altLang="ko-KR" sz="1400" b="1" dirty="0"/>
            </a:p>
            <a:p>
              <a:pPr>
                <a:lnSpc>
                  <a:spcPct val="150000"/>
                </a:lnSpc>
              </a:pPr>
              <a:r>
                <a:rPr lang="ko-KR" altLang="en-US" sz="1400" b="1" dirty="0"/>
                <a:t>사용자 기반 협업 필터링</a:t>
              </a:r>
              <a:endParaRPr lang="en-US" altLang="ko-KR" sz="1400" b="1" dirty="0"/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ko-KR" dirty="0"/>
                <a:t>  - </a:t>
              </a:r>
              <a:r>
                <a:rPr lang="ko-KR" altLang="en-US" dirty="0"/>
                <a:t>특정 사용자와 유사한 다른 사용자의 선호 아이템 추천</a:t>
              </a:r>
              <a:endParaRPr lang="en-US" altLang="ko-KR" dirty="0"/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ko-KR" sz="1400" b="1" dirty="0"/>
                <a:t>3. </a:t>
              </a:r>
              <a:r>
                <a:rPr lang="ko-KR" altLang="en-US" sz="1400" b="1" dirty="0"/>
                <a:t>아이템 기반 협업 </a:t>
              </a:r>
              <a:r>
                <a:rPr lang="ko-KR" altLang="en-US" sz="1400" b="1" dirty="0" err="1"/>
                <a:t>필터링</a:t>
              </a:r>
              <a:endParaRPr lang="en-US" altLang="ko-KR" sz="1400" b="1" dirty="0"/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ko-KR" dirty="0"/>
                <a:t>  - </a:t>
              </a:r>
              <a:r>
                <a:rPr lang="ko-KR" altLang="en-US" dirty="0"/>
                <a:t>특정 아이템을 선호하는 사용자의 유사도 높은 아이템 추천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2A0B19-C2BC-EF54-01E6-E694850ED824}"/>
                </a:ext>
              </a:extLst>
            </p:cNvPr>
            <p:cNvSpPr txBox="1"/>
            <p:nvPr/>
          </p:nvSpPr>
          <p:spPr>
            <a:xfrm>
              <a:off x="3528690" y="1446004"/>
              <a:ext cx="423518" cy="276999"/>
            </a:xfrm>
            <a:prstGeom prst="rect">
              <a:avLst/>
            </a:prstGeom>
            <a:noFill/>
          </p:spPr>
          <p:txBody>
            <a:bodyPr wrap="square" lIns="72000" tIns="0" rIns="72000" bIns="0" rtlCol="0" anchor="ctr">
              <a:spAutoFit/>
            </a:bodyPr>
            <a:lstStyle/>
            <a:p>
              <a:r>
                <a:rPr lang="en-US" altLang="ko-KR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</a:t>
              </a:r>
              <a:r>
                <a:rPr lang="en-US" altLang="ko-KR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FF6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F5AB8A12-3C51-47AB-9131-A77E326CD6D3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 알고리즘 방식 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협업 필터링</a:t>
            </a:r>
            <a:r>
              <a:rPr lang="en-US" altLang="ko-KR" sz="20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800" b="1" kern="0" dirty="0">
              <a:ln w="15875">
                <a:noFill/>
              </a:ln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91B29-675B-465D-97C7-74A9CBDD7196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4FFC8-AD37-007B-3028-DCD2A70C8B4B}"/>
              </a:ext>
            </a:extLst>
          </p:cNvPr>
          <p:cNvSpPr txBox="1"/>
          <p:nvPr/>
        </p:nvSpPr>
        <p:spPr>
          <a:xfrm>
            <a:off x="469900" y="847969"/>
            <a:ext cx="8496000" cy="370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6000" indent="-216000">
              <a:lnSpc>
                <a:spcPct val="120000"/>
              </a:lnSpc>
              <a:buBlip>
                <a:blip r:embed="rId2"/>
              </a:buBlip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Python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Scikit-Learn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활용하여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협업 기반 필터링 구축 완료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9347F8-AA73-F959-92CC-B921F501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716" y="1871974"/>
            <a:ext cx="3392384" cy="448802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35221F-BB07-E2D9-2DAD-AB827BB8C9C7}"/>
              </a:ext>
            </a:extLst>
          </p:cNvPr>
          <p:cNvSpPr/>
          <p:nvPr/>
        </p:nvSpPr>
        <p:spPr>
          <a:xfrm>
            <a:off x="6010276" y="4838081"/>
            <a:ext cx="2714207" cy="1095375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EX)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인셉션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영화를 본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 유저가 선호하는 영화 리스트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A7089EF-EE86-6A37-5815-3DE59515C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68" y="3590925"/>
            <a:ext cx="4137815" cy="2681288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</p:spTree>
    <p:extLst>
      <p:ext uri="{BB962C8B-B14F-4D97-AF65-F5344CB8AC3E}">
        <p14:creationId xmlns:p14="http://schemas.microsoft.com/office/powerpoint/2010/main" val="2949286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FB736F-3868-447A-BADA-7EEDAAFC8982}"/>
              </a:ext>
            </a:extLst>
          </p:cNvPr>
          <p:cNvSpPr txBox="1"/>
          <p:nvPr/>
        </p:nvSpPr>
        <p:spPr>
          <a:xfrm>
            <a:off x="1805940" y="2308790"/>
            <a:ext cx="31470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화면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8CE01-CB94-4CAB-BBBF-DCEE01009AB6}"/>
              </a:ext>
            </a:extLst>
          </p:cNvPr>
          <p:cNvSpPr txBox="1"/>
          <p:nvPr/>
        </p:nvSpPr>
        <p:spPr>
          <a:xfrm>
            <a:off x="956301" y="2170589"/>
            <a:ext cx="40235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14400"/>
            <a:r>
              <a:rPr lang="en-US" altLang="ko-KR" sz="4800" b="1" spc="-150" dirty="0">
                <a:ln>
                  <a:solidFill>
                    <a:srgbClr val="FFFF99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reflection stA="43000" endPos="31000" dist="50800" dir="5400000" sy="-100000" algn="bl" rotWithShape="0"/>
                </a:effectLst>
                <a:latin typeface="+mj-ea"/>
              </a:rPr>
              <a:t>Ⅴ</a:t>
            </a:r>
            <a:endParaRPr lang="ko-KR" altLang="en-US" sz="4800" b="1" spc="-150" dirty="0">
              <a:ln>
                <a:solidFill>
                  <a:srgbClr val="FFFF99">
                    <a:alpha val="0"/>
                  </a:srgbClr>
                </a:solidFill>
              </a:ln>
              <a:solidFill>
                <a:schemeClr val="bg1"/>
              </a:solidFill>
              <a:effectLst>
                <a:reflection stA="43000" endPos="31000" dist="50800" dir="5400000" sy="-100000" algn="bl" rotWithShape="0"/>
              </a:effectLst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F7614-4E2F-4093-A948-DAD61AFBDA39}"/>
              </a:ext>
            </a:extLst>
          </p:cNvPr>
          <p:cNvSpPr txBox="1"/>
          <p:nvPr/>
        </p:nvSpPr>
        <p:spPr>
          <a:xfrm>
            <a:off x="5935035" y="2909252"/>
            <a:ext cx="2803520" cy="2591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2000" indent="-25200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회원가입 및 로그인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2000" indent="-25200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2000" indent="-25200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기능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2000" indent="-25200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세부 화면</a:t>
            </a:r>
          </a:p>
          <a:p>
            <a:pPr marL="252000" indent="-25200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관리자 페이지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래픽 15">
            <a:extLst>
              <a:ext uri="{FF2B5EF4-FFF2-40B4-BE49-F238E27FC236}">
                <a16:creationId xmlns:a16="http://schemas.microsoft.com/office/drawing/2014/main" id="{14689223-EA46-492E-9D7F-928A79535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01053" y="5962437"/>
            <a:ext cx="157336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00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F5AB8A12-3C51-47AB-9131-A77E326CD6D3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 및 로그인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91B29-675B-465D-97C7-74A9CBDD7196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452437" y="981074"/>
            <a:ext cx="4354683" cy="281297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618696" y="1097319"/>
            <a:ext cx="1905539" cy="245891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37E0A-4B5C-D708-B861-5786BEA9B1D4}"/>
              </a:ext>
            </a:extLst>
          </p:cNvPr>
          <p:cNvSpPr txBox="1"/>
          <p:nvPr/>
        </p:nvSpPr>
        <p:spPr>
          <a:xfrm>
            <a:off x="618696" y="1091871"/>
            <a:ext cx="1905541" cy="251338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452437" y="3885124"/>
            <a:ext cx="4354683" cy="258810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585649" y="3988303"/>
            <a:ext cx="1905539" cy="245891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437E0A-4B5C-D708-B861-5786BEA9B1D4}"/>
              </a:ext>
            </a:extLst>
          </p:cNvPr>
          <p:cNvSpPr txBox="1"/>
          <p:nvPr/>
        </p:nvSpPr>
        <p:spPr>
          <a:xfrm>
            <a:off x="609287" y="3994872"/>
            <a:ext cx="1905541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 로그인 시 선호장르 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5135392" y="981074"/>
            <a:ext cx="4354683" cy="281297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5301651" y="1097319"/>
            <a:ext cx="1905539" cy="245891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37E0A-4B5C-D708-B861-5786BEA9B1D4}"/>
              </a:ext>
            </a:extLst>
          </p:cNvPr>
          <p:cNvSpPr txBox="1"/>
          <p:nvPr/>
        </p:nvSpPr>
        <p:spPr>
          <a:xfrm>
            <a:off x="5301651" y="1091871"/>
            <a:ext cx="1905541" cy="251338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5135392" y="3904842"/>
            <a:ext cx="4354683" cy="258810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5268603" y="3988303"/>
            <a:ext cx="1905539" cy="245891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37E0A-4B5C-D708-B861-5786BEA9B1D4}"/>
              </a:ext>
            </a:extLst>
          </p:cNvPr>
          <p:cNvSpPr txBox="1"/>
          <p:nvPr/>
        </p:nvSpPr>
        <p:spPr>
          <a:xfrm>
            <a:off x="5311292" y="3994872"/>
            <a:ext cx="1905541" cy="251338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회원정보 확인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3" t="19266" r="12790"/>
          <a:stretch/>
        </p:blipFill>
        <p:spPr>
          <a:xfrm>
            <a:off x="2463308" y="1418791"/>
            <a:ext cx="2089642" cy="22991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8"/>
          <a:stretch/>
        </p:blipFill>
        <p:spPr>
          <a:xfrm>
            <a:off x="6095225" y="1426123"/>
            <a:ext cx="2435013" cy="22470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68" y="4297288"/>
            <a:ext cx="2696728" cy="2155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5" r="15902"/>
          <a:stretch/>
        </p:blipFill>
        <p:spPr>
          <a:xfrm>
            <a:off x="761096" y="1426123"/>
            <a:ext cx="1606451" cy="22850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2A07B4-FD8E-EC7C-2B7B-7FA2D0C66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065" y="4316071"/>
            <a:ext cx="2155176" cy="21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23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452438" y="981076"/>
            <a:ext cx="9039448" cy="547211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69" y="1126689"/>
            <a:ext cx="5660956" cy="5230397"/>
          </a:xfrm>
          <a:prstGeom prst="rect">
            <a:avLst/>
          </a:prstGeom>
        </p:spPr>
      </p:pic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32BB41B5-0235-D78B-56FF-1F4C16A982EA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BABB2-0CAB-07A5-824D-938191AA0C12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D7C21B-66DC-9CA4-02E6-1712CE07047D}"/>
              </a:ext>
            </a:extLst>
          </p:cNvPr>
          <p:cNvSpPr/>
          <p:nvPr/>
        </p:nvSpPr>
        <p:spPr>
          <a:xfrm>
            <a:off x="920155" y="1126690"/>
            <a:ext cx="2369194" cy="2012518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B0EDB7-8A7C-FC9B-3D13-02FF1BC1AE2F}"/>
              </a:ext>
            </a:extLst>
          </p:cNvPr>
          <p:cNvSpPr/>
          <p:nvPr/>
        </p:nvSpPr>
        <p:spPr>
          <a:xfrm>
            <a:off x="919765" y="3260145"/>
            <a:ext cx="2369194" cy="1435680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541C42-DEAF-3A40-5F50-2A0531EC39D1}"/>
              </a:ext>
            </a:extLst>
          </p:cNvPr>
          <p:cNvSpPr/>
          <p:nvPr/>
        </p:nvSpPr>
        <p:spPr>
          <a:xfrm>
            <a:off x="919766" y="4819650"/>
            <a:ext cx="2369194" cy="1537436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D5A949-3F02-39A4-0284-516D0158C7F2}"/>
              </a:ext>
            </a:extLst>
          </p:cNvPr>
          <p:cNvSpPr/>
          <p:nvPr/>
        </p:nvSpPr>
        <p:spPr>
          <a:xfrm>
            <a:off x="1023408" y="3740584"/>
            <a:ext cx="2176993" cy="851133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사용자의 시청 시간을 탐색하여 주간 시청 시간 합이 가장 큰 상위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영화 추출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02454C-7D3F-5EB5-F2D3-6DA095176CCB}"/>
              </a:ext>
            </a:extLst>
          </p:cNvPr>
          <p:cNvSpPr/>
          <p:nvPr/>
        </p:nvSpPr>
        <p:spPr>
          <a:xfrm>
            <a:off x="1023408" y="5418277"/>
            <a:ext cx="2176993" cy="815835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사용자가 시청한 영화들 중 영화 시청 완료율이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100%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아닌 영화 데이터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5221F-BB07-E2D9-2DAD-AB827BB8C9C7}"/>
              </a:ext>
            </a:extLst>
          </p:cNvPr>
          <p:cNvSpPr/>
          <p:nvPr/>
        </p:nvSpPr>
        <p:spPr>
          <a:xfrm>
            <a:off x="1013883" y="1763560"/>
            <a:ext cx="2207000" cy="659509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영화 시청기록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미만</a:t>
            </a:r>
            <a:endParaRPr lang="en-US" altLang="ko-KR" sz="1300" spc="-7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F4E4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선택한 선호 장르 영화들을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별점순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최신 개봉 순으로 제공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35221F-BB07-E2D9-2DAD-AB827BB8C9C7}"/>
              </a:ext>
            </a:extLst>
          </p:cNvPr>
          <p:cNvSpPr/>
          <p:nvPr/>
        </p:nvSpPr>
        <p:spPr>
          <a:xfrm>
            <a:off x="1004914" y="2409073"/>
            <a:ext cx="2206444" cy="659508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시청기록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 이상</a:t>
            </a:r>
            <a:endParaRPr lang="en-US" altLang="ko-KR" sz="1300" spc="-7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F4E4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시청한 영화의 장르들을 탐색하여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별점순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최신 개봉 순으로 제공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92CEC1-DDC1-BF52-3CBE-B980B1A7D19C}"/>
              </a:ext>
            </a:extLst>
          </p:cNvPr>
          <p:cNvSpPr/>
          <p:nvPr/>
        </p:nvSpPr>
        <p:spPr>
          <a:xfrm>
            <a:off x="1023409" y="1260583"/>
            <a:ext cx="2206444" cy="4310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OOO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님을 위한 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</a:t>
            </a:r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 영화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D67732-FA3E-8F69-9FF2-636F88D05AF9}"/>
              </a:ext>
            </a:extLst>
          </p:cNvPr>
          <p:cNvSpPr/>
          <p:nvPr/>
        </p:nvSpPr>
        <p:spPr>
          <a:xfrm>
            <a:off x="1035622" y="3345043"/>
            <a:ext cx="2162968" cy="3639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영화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TOP10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8DC326-413C-7FB3-66DD-E29763515998}"/>
              </a:ext>
            </a:extLst>
          </p:cNvPr>
          <p:cNvSpPr/>
          <p:nvPr/>
        </p:nvSpPr>
        <p:spPr>
          <a:xfrm>
            <a:off x="1035622" y="4954552"/>
            <a:ext cx="2162968" cy="3676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시청 중인 영화</a:t>
            </a:r>
          </a:p>
        </p:txBody>
      </p:sp>
    </p:spTree>
    <p:extLst>
      <p:ext uri="{BB962C8B-B14F-4D97-AF65-F5344CB8AC3E}">
        <p14:creationId xmlns:p14="http://schemas.microsoft.com/office/powerpoint/2010/main" val="2200609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452438" y="992527"/>
            <a:ext cx="9030229" cy="546252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920155" y="1126689"/>
            <a:ext cx="2369194" cy="1298143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919765" y="2650545"/>
            <a:ext cx="2369194" cy="1435680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919766" y="4327088"/>
            <a:ext cx="2369194" cy="2029998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52" y="1115784"/>
            <a:ext cx="5388083" cy="52413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435221F-BB07-E2D9-2DAD-AB827BB8C9C7}"/>
              </a:ext>
            </a:extLst>
          </p:cNvPr>
          <p:cNvSpPr/>
          <p:nvPr/>
        </p:nvSpPr>
        <p:spPr>
          <a:xfrm>
            <a:off x="1004360" y="3248024"/>
            <a:ext cx="2176992" cy="734093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pc="-7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end_time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컬럼을 참조하여 컨텐츠 만료 일자가 임박한 영화들을 출력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35221F-BB07-E2D9-2DAD-AB827BB8C9C7}"/>
              </a:ext>
            </a:extLst>
          </p:cNvPr>
          <p:cNvSpPr/>
          <p:nvPr/>
        </p:nvSpPr>
        <p:spPr>
          <a:xfrm>
            <a:off x="1004359" y="1724025"/>
            <a:ext cx="2176992" cy="628650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사용자들의 동일연령대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동일성별이 시청한 상위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영화들을 출력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35221F-BB07-E2D9-2DAD-AB827BB8C9C7}"/>
              </a:ext>
            </a:extLst>
          </p:cNvPr>
          <p:cNvSpPr/>
          <p:nvPr/>
        </p:nvSpPr>
        <p:spPr>
          <a:xfrm>
            <a:off x="1013885" y="4990012"/>
            <a:ext cx="2157942" cy="1244100"/>
          </a:xfrm>
          <a:prstGeom prst="rect">
            <a:avLst/>
          </a:prstGeom>
          <a:solidFill>
            <a:schemeClr val="bg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pc="-7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movie_info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저장된 모든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영화들을 출력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0C7158B8-9EC5-B35F-DAD6-F21F05390721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A7BF5-B41E-4735-0887-048630621B48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ABA173-5D32-E50E-F6DF-69D3234F1DEF}"/>
              </a:ext>
            </a:extLst>
          </p:cNvPr>
          <p:cNvSpPr/>
          <p:nvPr/>
        </p:nvSpPr>
        <p:spPr>
          <a:xfrm>
            <a:off x="1023409" y="1228725"/>
            <a:ext cx="2157942" cy="4819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나이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6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 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성별</a:t>
            </a:r>
            <a:r>
              <a:rPr lang="en-US" altLang="ko-KR" sz="13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6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들이</a:t>
            </a:r>
            <a:endParaRPr lang="en-US" altLang="ko-KR" sz="16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6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많이 보는 영화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B12A98-8BE6-0B5E-BEC4-48B9208531CB}"/>
              </a:ext>
            </a:extLst>
          </p:cNvPr>
          <p:cNvSpPr/>
          <p:nvPr/>
        </p:nvSpPr>
        <p:spPr>
          <a:xfrm>
            <a:off x="1023409" y="2753028"/>
            <a:ext cx="2157942" cy="4310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곧 서비스가 종료 될 영화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6753E-26CF-16D6-7001-09504B7D1D05}"/>
              </a:ext>
            </a:extLst>
          </p:cNvPr>
          <p:cNvSpPr/>
          <p:nvPr/>
        </p:nvSpPr>
        <p:spPr>
          <a:xfrm>
            <a:off x="1032933" y="4443017"/>
            <a:ext cx="2148418" cy="4310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영화</a:t>
            </a:r>
          </a:p>
        </p:txBody>
      </p:sp>
    </p:spTree>
    <p:extLst>
      <p:ext uri="{BB962C8B-B14F-4D97-AF65-F5344CB8AC3E}">
        <p14:creationId xmlns:p14="http://schemas.microsoft.com/office/powerpoint/2010/main" val="2666417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F5AB8A12-3C51-47AB-9131-A77E326CD6D3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91B29-675B-465D-97C7-74A9CBDD7196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5109982" y="3643282"/>
            <a:ext cx="4380093" cy="28099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452438" y="3643283"/>
            <a:ext cx="4380093" cy="280990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551812" y="3752696"/>
            <a:ext cx="2610488" cy="241642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37E0A-4B5C-D708-B861-5786BEA9B1D4}"/>
              </a:ext>
            </a:extLst>
          </p:cNvPr>
          <p:cNvSpPr txBox="1"/>
          <p:nvPr/>
        </p:nvSpPr>
        <p:spPr>
          <a:xfrm>
            <a:off x="504186" y="3752482"/>
            <a:ext cx="2715175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 검색 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배우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감독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등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452438" y="981075"/>
            <a:ext cx="4380093" cy="2550617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551814" y="1081866"/>
            <a:ext cx="1909161" cy="251388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37E0A-4B5C-D708-B861-5786BEA9B1D4}"/>
              </a:ext>
            </a:extLst>
          </p:cNvPr>
          <p:cNvSpPr txBox="1"/>
          <p:nvPr/>
        </p:nvSpPr>
        <p:spPr>
          <a:xfrm>
            <a:off x="551812" y="1082239"/>
            <a:ext cx="1909163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장르 검색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5305364" y="3752696"/>
            <a:ext cx="1909161" cy="241642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437E0A-4B5C-D708-B861-5786BEA9B1D4}"/>
              </a:ext>
            </a:extLst>
          </p:cNvPr>
          <p:cNvSpPr txBox="1"/>
          <p:nvPr/>
        </p:nvSpPr>
        <p:spPr>
          <a:xfrm>
            <a:off x="5305364" y="3762007"/>
            <a:ext cx="1909163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영화 알림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5109982" y="981076"/>
            <a:ext cx="4380093" cy="253168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5305366" y="1081866"/>
            <a:ext cx="1909161" cy="251388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437E0A-4B5C-D708-B861-5786BEA9B1D4}"/>
              </a:ext>
            </a:extLst>
          </p:cNvPr>
          <p:cNvSpPr txBox="1"/>
          <p:nvPr/>
        </p:nvSpPr>
        <p:spPr>
          <a:xfrm>
            <a:off x="5305364" y="1101289"/>
            <a:ext cx="1909163" cy="257369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위시리스트 선택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4" y="4145569"/>
            <a:ext cx="3715663" cy="20742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1" y="1434044"/>
            <a:ext cx="3901445" cy="19890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b="46616"/>
          <a:stretch/>
        </p:blipFill>
        <p:spPr>
          <a:xfrm>
            <a:off x="1160223" y="4766485"/>
            <a:ext cx="2757140" cy="689282"/>
          </a:xfrm>
          <a:prstGeom prst="rect">
            <a:avLst/>
          </a:prstGeom>
          <a:ln w="53975"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4FAB54-EF72-51FA-5763-250AA7F4E4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257"/>
          <a:stretch/>
        </p:blipFill>
        <p:spPr>
          <a:xfrm>
            <a:off x="5948496" y="1434044"/>
            <a:ext cx="2776404" cy="19890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1F382F-0994-1BFA-C270-E14C2A574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880" y="4145569"/>
            <a:ext cx="3775321" cy="20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24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F5AB8A12-3C51-47AB-9131-A77E326CD6D3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세부 화면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91B29-675B-465D-97C7-74A9CBDD7196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1171D62-F23E-70D7-956D-F0DA06841E0F}"/>
              </a:ext>
            </a:extLst>
          </p:cNvPr>
          <p:cNvGrpSpPr/>
          <p:nvPr/>
        </p:nvGrpSpPr>
        <p:grpSpPr>
          <a:xfrm>
            <a:off x="452438" y="981075"/>
            <a:ext cx="9037637" cy="5472113"/>
            <a:chOff x="153736" y="1070043"/>
            <a:chExt cx="9366400" cy="54474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864DD58-FD73-5977-1B83-6449BF157ED8}"/>
                </a:ext>
              </a:extLst>
            </p:cNvPr>
            <p:cNvSpPr/>
            <p:nvPr/>
          </p:nvSpPr>
          <p:spPr>
            <a:xfrm>
              <a:off x="153736" y="1070043"/>
              <a:ext cx="4554451" cy="544748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435065-7D85-514F-CAFF-DA8283370A8F}"/>
                </a:ext>
              </a:extLst>
            </p:cNvPr>
            <p:cNvSpPr/>
            <p:nvPr/>
          </p:nvSpPr>
          <p:spPr>
            <a:xfrm>
              <a:off x="319587" y="1148334"/>
              <a:ext cx="1934278" cy="359141"/>
            </a:xfrm>
            <a:prstGeom prst="rect">
              <a:avLst/>
            </a:prstGeom>
            <a:solidFill>
              <a:srgbClr val="595959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437E0A-4B5C-D708-B861-5786BEA9B1D4}"/>
                </a:ext>
              </a:extLst>
            </p:cNvPr>
            <p:cNvSpPr txBox="1"/>
            <p:nvPr/>
          </p:nvSpPr>
          <p:spPr>
            <a:xfrm>
              <a:off x="344393" y="1210402"/>
              <a:ext cx="1934280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영화 정보 화면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64DD58-FD73-5977-1B83-6449BF157ED8}"/>
                </a:ext>
              </a:extLst>
            </p:cNvPr>
            <p:cNvSpPr/>
            <p:nvPr/>
          </p:nvSpPr>
          <p:spPr>
            <a:xfrm>
              <a:off x="4965685" y="1070043"/>
              <a:ext cx="4554451" cy="5447489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93" y="1767161"/>
              <a:ext cx="4173135" cy="46725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993" y="1758783"/>
              <a:ext cx="4245651" cy="468092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AD8CB4-C73D-F63B-A817-09437E6C5636}"/>
                </a:ext>
              </a:extLst>
            </p:cNvPr>
            <p:cNvSpPr/>
            <p:nvPr/>
          </p:nvSpPr>
          <p:spPr>
            <a:xfrm>
              <a:off x="5131536" y="1148334"/>
              <a:ext cx="1934278" cy="359141"/>
            </a:xfrm>
            <a:prstGeom prst="rect">
              <a:avLst/>
            </a:prstGeom>
            <a:solidFill>
              <a:srgbClr val="595959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437E0A-4B5C-D708-B861-5786BEA9B1D4}"/>
                </a:ext>
              </a:extLst>
            </p:cNvPr>
            <p:cNvSpPr txBox="1"/>
            <p:nvPr/>
          </p:nvSpPr>
          <p:spPr>
            <a:xfrm>
              <a:off x="5132993" y="1209507"/>
              <a:ext cx="1934280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영화 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재생화면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8DB5BF3-EDB9-9041-A7AA-F24D26AA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594" y="2915003"/>
            <a:ext cx="1778372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72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F5AB8A12-3C51-47AB-9131-A77E326CD6D3}"/>
              </a:ext>
            </a:extLst>
          </p:cNvPr>
          <p:cNvSpPr/>
          <p:nvPr/>
        </p:nvSpPr>
        <p:spPr>
          <a:xfrm>
            <a:off x="153736" y="9192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페이지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91B29-675B-465D-97C7-74A9CBDD7196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3DAA47-9F15-FD9D-842C-57AB364AE6D5}"/>
              </a:ext>
            </a:extLst>
          </p:cNvPr>
          <p:cNvGrpSpPr/>
          <p:nvPr/>
        </p:nvGrpSpPr>
        <p:grpSpPr>
          <a:xfrm>
            <a:off x="452438" y="981075"/>
            <a:ext cx="9037637" cy="5472113"/>
            <a:chOff x="153736" y="817393"/>
            <a:chExt cx="9271787" cy="570014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64DD58-FD73-5977-1B83-6449BF157ED8}"/>
                </a:ext>
              </a:extLst>
            </p:cNvPr>
            <p:cNvSpPr/>
            <p:nvPr/>
          </p:nvSpPr>
          <p:spPr>
            <a:xfrm>
              <a:off x="4968348" y="817393"/>
              <a:ext cx="4457175" cy="570014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864DD58-FD73-5977-1B83-6449BF157ED8}"/>
                </a:ext>
              </a:extLst>
            </p:cNvPr>
            <p:cNvSpPr/>
            <p:nvPr/>
          </p:nvSpPr>
          <p:spPr>
            <a:xfrm>
              <a:off x="153736" y="817393"/>
              <a:ext cx="4457175" cy="570014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59" y="1503244"/>
              <a:ext cx="3725695" cy="484130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435065-7D85-514F-CAFF-DA8283370A8F}"/>
                </a:ext>
              </a:extLst>
            </p:cNvPr>
            <p:cNvSpPr/>
            <p:nvPr/>
          </p:nvSpPr>
          <p:spPr>
            <a:xfrm>
              <a:off x="290404" y="971123"/>
              <a:ext cx="1934278" cy="359141"/>
            </a:xfrm>
            <a:prstGeom prst="rect">
              <a:avLst/>
            </a:prstGeom>
            <a:solidFill>
              <a:srgbClr val="595959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437E0A-4B5C-D708-B861-5786BEA9B1D4}"/>
                </a:ext>
              </a:extLst>
            </p:cNvPr>
            <p:cNvSpPr txBox="1"/>
            <p:nvPr/>
          </p:nvSpPr>
          <p:spPr>
            <a:xfrm>
              <a:off x="315210" y="1033191"/>
              <a:ext cx="1934280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영화 추가 페이지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5435065-7D85-514F-CAFF-DA8283370A8F}"/>
                </a:ext>
              </a:extLst>
            </p:cNvPr>
            <p:cNvSpPr/>
            <p:nvPr/>
          </p:nvSpPr>
          <p:spPr>
            <a:xfrm>
              <a:off x="5040834" y="971123"/>
              <a:ext cx="1934278" cy="359141"/>
            </a:xfrm>
            <a:prstGeom prst="rect">
              <a:avLst/>
            </a:prstGeom>
            <a:solidFill>
              <a:srgbClr val="595959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437E0A-4B5C-D708-B861-5786BEA9B1D4}"/>
                </a:ext>
              </a:extLst>
            </p:cNvPr>
            <p:cNvSpPr txBox="1"/>
            <p:nvPr/>
          </p:nvSpPr>
          <p:spPr>
            <a:xfrm>
              <a:off x="5065640" y="1033191"/>
              <a:ext cx="1934280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t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ko-KR" altLang="en-US" sz="1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영화 정보 수정 페이지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640" y="1503244"/>
              <a:ext cx="4245365" cy="4841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811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AD20-8648-14DF-DC2F-DDAF7BF5E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864DD58-FD73-5977-1B83-6449BF157ED8}"/>
              </a:ext>
            </a:extLst>
          </p:cNvPr>
          <p:cNvSpPr/>
          <p:nvPr/>
        </p:nvSpPr>
        <p:spPr>
          <a:xfrm>
            <a:off x="452439" y="981074"/>
            <a:ext cx="9037637" cy="547211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435065-7D85-514F-CAFF-DA8283370A8F}"/>
              </a:ext>
            </a:extLst>
          </p:cNvPr>
          <p:cNvSpPr/>
          <p:nvPr/>
        </p:nvSpPr>
        <p:spPr>
          <a:xfrm>
            <a:off x="617576" y="1056133"/>
            <a:ext cx="1865738" cy="277129"/>
          </a:xfrm>
          <a:prstGeom prst="rect">
            <a:avLst/>
          </a:prstGeom>
          <a:solidFill>
            <a:srgbClr val="595959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37E0A-4B5C-D708-B861-5786BEA9B1D4}"/>
              </a:ext>
            </a:extLst>
          </p:cNvPr>
          <p:cNvSpPr txBox="1"/>
          <p:nvPr/>
        </p:nvSpPr>
        <p:spPr>
          <a:xfrm>
            <a:off x="617575" y="1069040"/>
            <a:ext cx="1865740" cy="244983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정보 관리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249A72C2-19D4-10E4-B804-00378CBFEA64}"/>
              </a:ext>
            </a:extLst>
          </p:cNvPr>
          <p:cNvSpPr/>
          <p:nvPr/>
        </p:nvSpPr>
        <p:spPr>
          <a:xfrm>
            <a:off x="153736" y="9192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33FB2-FB03-2637-848E-B6EABA77E122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EEE1A5-672A-B103-56D1-E036702F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47" y="1452946"/>
            <a:ext cx="7880955" cy="48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FB736F-3868-447A-BADA-7EEDAAFC8982}"/>
              </a:ext>
            </a:extLst>
          </p:cNvPr>
          <p:cNvSpPr txBox="1"/>
          <p:nvPr/>
        </p:nvSpPr>
        <p:spPr>
          <a:xfrm>
            <a:off x="1805940" y="2308790"/>
            <a:ext cx="31470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8CE01-CB94-4CAB-BBBF-DCEE01009AB6}"/>
              </a:ext>
            </a:extLst>
          </p:cNvPr>
          <p:cNvSpPr txBox="1"/>
          <p:nvPr/>
        </p:nvSpPr>
        <p:spPr>
          <a:xfrm>
            <a:off x="956301" y="2170589"/>
            <a:ext cx="40235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14400"/>
            <a:r>
              <a:rPr lang="en-US" altLang="ko-KR" sz="4800" b="1" spc="-150" dirty="0">
                <a:ln>
                  <a:solidFill>
                    <a:srgbClr val="FFFF99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reflection stA="43000" endPos="31000" dist="50800" dir="5400000" sy="-100000" algn="bl" rotWithShape="0"/>
                </a:effectLst>
                <a:latin typeface="+mj-ea"/>
              </a:rPr>
              <a:t>Ⅵ</a:t>
            </a:r>
            <a:endParaRPr lang="ko-KR" altLang="en-US" sz="4800" b="1" spc="-150" dirty="0">
              <a:ln>
                <a:solidFill>
                  <a:srgbClr val="FFFF99">
                    <a:alpha val="0"/>
                  </a:srgbClr>
                </a:solidFill>
              </a:ln>
              <a:solidFill>
                <a:schemeClr val="bg1"/>
              </a:solidFill>
              <a:effectLst>
                <a:reflection stA="43000" endPos="31000" dist="50800" dir="5400000" sy="-100000" algn="bl" rotWithShape="0"/>
              </a:effectLst>
              <a:latin typeface="+mj-ea"/>
            </a:endParaRPr>
          </a:p>
        </p:txBody>
      </p:sp>
      <p:pic>
        <p:nvPicPr>
          <p:cNvPr id="10" name="그래픽 15">
            <a:extLst>
              <a:ext uri="{FF2B5EF4-FFF2-40B4-BE49-F238E27FC236}">
                <a16:creationId xmlns:a16="http://schemas.microsoft.com/office/drawing/2014/main" id="{14689223-EA46-492E-9D7F-928A79535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01053" y="5962437"/>
            <a:ext cx="1573364" cy="3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F7614-4E2F-4093-A948-DAD61AFBDA39}"/>
              </a:ext>
            </a:extLst>
          </p:cNvPr>
          <p:cNvSpPr txBox="1"/>
          <p:nvPr/>
        </p:nvSpPr>
        <p:spPr>
          <a:xfrm>
            <a:off x="5935035" y="2909252"/>
            <a:ext cx="2803520" cy="557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2000" indent="-252000">
              <a:lnSpc>
                <a:spcPct val="20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동영상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33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CF7614-4E2F-4093-A948-DAD61AFBDA39}"/>
              </a:ext>
            </a:extLst>
          </p:cNvPr>
          <p:cNvSpPr txBox="1"/>
          <p:nvPr/>
        </p:nvSpPr>
        <p:spPr>
          <a:xfrm>
            <a:off x="5935035" y="2581452"/>
            <a:ext cx="3114074" cy="31224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2000" indent="-25200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소개 및 담당 업무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2000" indent="-25200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개발 배경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2000" indent="-25200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개발 목적 및 필요성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2000" indent="-25200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추진 일정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2000" indent="-25200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개발 프로세스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52000" indent="-25200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환경 및 기술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FB736F-3868-447A-BADA-7EEDAAFC8982}"/>
              </a:ext>
            </a:extLst>
          </p:cNvPr>
          <p:cNvSpPr txBox="1"/>
          <p:nvPr/>
        </p:nvSpPr>
        <p:spPr>
          <a:xfrm>
            <a:off x="1805940" y="2308790"/>
            <a:ext cx="31470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58CE01-CB94-4CAB-BBBF-DCEE01009AB6}"/>
              </a:ext>
            </a:extLst>
          </p:cNvPr>
          <p:cNvSpPr txBox="1"/>
          <p:nvPr/>
        </p:nvSpPr>
        <p:spPr>
          <a:xfrm>
            <a:off x="956301" y="2170588"/>
            <a:ext cx="40235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14400"/>
            <a:r>
              <a:rPr lang="en-US" altLang="ko-KR" sz="4800" b="1" spc="-150" dirty="0">
                <a:ln>
                  <a:solidFill>
                    <a:srgbClr val="FFFF99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reflection stA="43000" endPos="31000" dist="50800" dir="5400000" sy="-100000" algn="bl" rotWithShape="0"/>
                </a:effectLst>
                <a:latin typeface="+mj-ea"/>
                <a:ea typeface="+mj-ea"/>
              </a:rPr>
              <a:t>Ⅰ</a:t>
            </a:r>
            <a:endParaRPr lang="ko-KR" altLang="en-US" sz="4800" b="1" spc="-150" dirty="0">
              <a:ln>
                <a:solidFill>
                  <a:srgbClr val="FFFF99">
                    <a:alpha val="0"/>
                  </a:srgbClr>
                </a:solidFill>
              </a:ln>
              <a:solidFill>
                <a:schemeClr val="bg1"/>
              </a:solidFill>
              <a:effectLst>
                <a:reflection stA="43000" endPos="31000" dist="50800" dir="5400000" sy="-100000" algn="bl" rotWithShape="0"/>
              </a:effectLst>
              <a:latin typeface="+mj-ea"/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B26B9E4-C7A3-4832-8AFF-B381FB5DD1D5}"/>
              </a:ext>
            </a:extLst>
          </p:cNvPr>
          <p:cNvCxnSpPr/>
          <p:nvPr/>
        </p:nvCxnSpPr>
        <p:spPr>
          <a:xfrm>
            <a:off x="809816" y="2078527"/>
            <a:ext cx="69532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15">
            <a:extLst>
              <a:ext uri="{FF2B5EF4-FFF2-40B4-BE49-F238E27FC236}">
                <a16:creationId xmlns:a16="http://schemas.microsoft.com/office/drawing/2014/main" id="{14689223-EA46-492E-9D7F-928A79535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701053" y="5962437"/>
            <a:ext cx="157336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80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CE220-35E9-8BF2-DCCE-4DE3C3A68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2111193-A70F-E26F-A1B9-C1DAB5455BBD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B62BB-809B-6346-BEF5-49DAD12F2AAF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62FFF7-DA47-804D-C9D3-3D4C48E1DFBD}"/>
              </a:ext>
            </a:extLst>
          </p:cNvPr>
          <p:cNvSpPr/>
          <p:nvPr/>
        </p:nvSpPr>
        <p:spPr>
          <a:xfrm>
            <a:off x="485775" y="1152525"/>
            <a:ext cx="9004300" cy="535822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kern="0" dirty="0">
                <a:ln w="15875">
                  <a:noFill/>
                </a:ln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 동영상</a:t>
            </a:r>
          </a:p>
        </p:txBody>
      </p:sp>
    </p:spTree>
    <p:extLst>
      <p:ext uri="{BB962C8B-B14F-4D97-AF65-F5344CB8AC3E}">
        <p14:creationId xmlns:p14="http://schemas.microsoft.com/office/powerpoint/2010/main" val="2796985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1FF62-37A3-D176-4DA9-6C8064EAF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0CFE688F-01B6-E61C-F58F-DFA491ABB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66318" y="2590115"/>
            <a:ext cx="1573364" cy="324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A3AA4A3-D826-E05F-E4D2-095A732C4516}"/>
              </a:ext>
            </a:extLst>
          </p:cNvPr>
          <p:cNvSpPr/>
          <p:nvPr/>
        </p:nvSpPr>
        <p:spPr>
          <a:xfrm>
            <a:off x="3473450" y="3616059"/>
            <a:ext cx="2959100" cy="1249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C110F-5DFE-A1FF-5668-83A564F9BB56}"/>
              </a:ext>
            </a:extLst>
          </p:cNvPr>
          <p:cNvSpPr txBox="1"/>
          <p:nvPr/>
        </p:nvSpPr>
        <p:spPr>
          <a:xfrm>
            <a:off x="3538190" y="3014757"/>
            <a:ext cx="28296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aseline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 &amp; A</a:t>
            </a:r>
            <a:endParaRPr lang="ko-KR" altLang="en-US" sz="7200" baseline="3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30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B4600960-3031-4FE6-8078-355D50B67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66318" y="2590115"/>
            <a:ext cx="1573364" cy="324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4049EEF-5298-476E-86A4-8E9C2CD7F9EC}"/>
              </a:ext>
            </a:extLst>
          </p:cNvPr>
          <p:cNvSpPr/>
          <p:nvPr/>
        </p:nvSpPr>
        <p:spPr>
          <a:xfrm>
            <a:off x="3473450" y="3616059"/>
            <a:ext cx="2959100" cy="1249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A900E-3D95-4D20-ACDB-BE485526CE63}"/>
              </a:ext>
            </a:extLst>
          </p:cNvPr>
          <p:cNvSpPr txBox="1"/>
          <p:nvPr/>
        </p:nvSpPr>
        <p:spPr>
          <a:xfrm>
            <a:off x="3538190" y="3014757"/>
            <a:ext cx="28296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baseline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1303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6E8A8-5D50-0AD9-6FD9-038E2BD93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2C863EF9-1DF7-D115-DF68-7C965EEAE2A9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팀원 소개 및 담당 업무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1825BE-8EEC-10A4-FE4E-168CF9FDD020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39F2BF6-4ED3-F33A-2448-1F7C737B4487}"/>
              </a:ext>
            </a:extLst>
          </p:cNvPr>
          <p:cNvSpPr/>
          <p:nvPr/>
        </p:nvSpPr>
        <p:spPr>
          <a:xfrm>
            <a:off x="221938" y="3987729"/>
            <a:ext cx="9487970" cy="24155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60C88-9FC2-B2C0-DF8E-D9753DA8DF6D}"/>
              </a:ext>
            </a:extLst>
          </p:cNvPr>
          <p:cNvGrpSpPr/>
          <p:nvPr/>
        </p:nvGrpSpPr>
        <p:grpSpPr>
          <a:xfrm>
            <a:off x="4441536" y="4344514"/>
            <a:ext cx="1067432" cy="698412"/>
            <a:chOff x="566985" y="1846049"/>
            <a:chExt cx="937284" cy="613257"/>
          </a:xfrm>
          <a:solidFill>
            <a:srgbClr val="3B3838"/>
          </a:solidFill>
        </p:grpSpPr>
        <p:sp>
          <p:nvSpPr>
            <p:cNvPr id="34" name="사각형: 둥근 모서리 35">
              <a:extLst>
                <a:ext uri="{FF2B5EF4-FFF2-40B4-BE49-F238E27FC236}">
                  <a16:creationId xmlns:a16="http://schemas.microsoft.com/office/drawing/2014/main" id="{47AF8299-249C-4599-CCDD-41771F81956D}"/>
                </a:ext>
              </a:extLst>
            </p:cNvPr>
            <p:cNvSpPr/>
            <p:nvPr/>
          </p:nvSpPr>
          <p:spPr>
            <a:xfrm rot="5400000">
              <a:off x="728998" y="1684036"/>
              <a:ext cx="613257" cy="937284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BCE4CA-5B3C-0AE9-EAFF-4BCC085AFB1C}"/>
                </a:ext>
              </a:extLst>
            </p:cNvPr>
            <p:cNvSpPr txBox="1"/>
            <p:nvPr/>
          </p:nvSpPr>
          <p:spPr>
            <a:xfrm>
              <a:off x="621597" y="1885729"/>
              <a:ext cx="835517" cy="540501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FFFF6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팀장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FF6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김승훈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097231-4A44-E259-17EF-24B2E4C115C7}"/>
              </a:ext>
            </a:extLst>
          </p:cNvPr>
          <p:cNvGrpSpPr/>
          <p:nvPr/>
        </p:nvGrpSpPr>
        <p:grpSpPr>
          <a:xfrm>
            <a:off x="6417692" y="4344514"/>
            <a:ext cx="1067432" cy="698412"/>
            <a:chOff x="547327" y="5667234"/>
            <a:chExt cx="937284" cy="613257"/>
          </a:xfrm>
          <a:solidFill>
            <a:srgbClr val="3B3838"/>
          </a:solidFill>
        </p:grpSpPr>
        <p:sp>
          <p:nvSpPr>
            <p:cNvPr id="96" name="사각형: 둥근 모서리 35">
              <a:extLst>
                <a:ext uri="{FF2B5EF4-FFF2-40B4-BE49-F238E27FC236}">
                  <a16:creationId xmlns:a16="http://schemas.microsoft.com/office/drawing/2014/main" id="{D7F78CC2-4D3F-6571-F5BB-1F23607B5C17}"/>
                </a:ext>
              </a:extLst>
            </p:cNvPr>
            <p:cNvSpPr/>
            <p:nvPr/>
          </p:nvSpPr>
          <p:spPr>
            <a:xfrm rot="5400000">
              <a:off x="709340" y="5505221"/>
              <a:ext cx="613257" cy="937284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18DBE09-FB6F-A208-9A6F-27D16B9C82BE}"/>
                </a:ext>
              </a:extLst>
            </p:cNvPr>
            <p:cNvSpPr txBox="1"/>
            <p:nvPr/>
          </p:nvSpPr>
          <p:spPr>
            <a:xfrm>
              <a:off x="598210" y="5710320"/>
              <a:ext cx="835517" cy="540501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팀원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서정임</a:t>
              </a:r>
              <a:endPara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FF6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C204C8B-C64A-5D5E-4123-D9849DF8FE79}"/>
              </a:ext>
            </a:extLst>
          </p:cNvPr>
          <p:cNvCxnSpPr/>
          <p:nvPr/>
        </p:nvCxnSpPr>
        <p:spPr>
          <a:xfrm>
            <a:off x="1177689" y="2479665"/>
            <a:ext cx="260015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5A4F0D8-425D-38E9-0632-2CBD80FA539D}"/>
              </a:ext>
            </a:extLst>
          </p:cNvPr>
          <p:cNvSpPr/>
          <p:nvPr/>
        </p:nvSpPr>
        <p:spPr>
          <a:xfrm>
            <a:off x="4022722" y="5419033"/>
            <a:ext cx="2049941" cy="546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defTabSz="914400">
              <a:buSzPct val="70000"/>
              <a:buFont typeface="Wingdings" panose="05000000000000000000" pitchFamily="2" charset="2"/>
              <a:buChar char="v"/>
              <a:defRPr/>
            </a:pPr>
            <a:r>
              <a:rPr lang="ko-KR" altLang="en-US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 기획 및 총괄 책임</a:t>
            </a:r>
            <a:endParaRPr lang="en-US" altLang="ko-KR" sz="1400" b="1" kern="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defTabSz="914400">
              <a:buSzPct val="70000"/>
              <a:buFont typeface="Wingdings" panose="05000000000000000000" pitchFamily="2" charset="2"/>
              <a:buChar char="v"/>
              <a:defRPr/>
            </a:pPr>
            <a:r>
              <a:rPr lang="ko-KR" altLang="en-US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분석</a:t>
            </a:r>
            <a:endParaRPr lang="en-US" altLang="ko-KR" sz="1400" b="1" kern="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CA66A71-AF52-B993-A44B-160B2A095D1E}"/>
              </a:ext>
            </a:extLst>
          </p:cNvPr>
          <p:cNvSpPr/>
          <p:nvPr/>
        </p:nvSpPr>
        <p:spPr>
          <a:xfrm>
            <a:off x="299176" y="5419033"/>
            <a:ext cx="2243288" cy="546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>
              <a:buSzPct val="70000"/>
              <a:buFont typeface="Wingdings" panose="05000000000000000000" pitchFamily="2" charset="2"/>
              <a:buChar char="v"/>
            </a:pPr>
            <a:r>
              <a:rPr lang="ko-KR" altLang="en-US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수집 및 분석</a:t>
            </a:r>
            <a:endParaRPr lang="en-US" altLang="ko-KR" sz="1400" b="1" kern="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914400">
              <a:buSzPct val="70000"/>
              <a:buFont typeface="Wingdings" panose="05000000000000000000" pitchFamily="2" charset="2"/>
              <a:buChar char="v"/>
            </a:pPr>
            <a:r>
              <a:rPr lang="en-US" altLang="ko-KR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DB </a:t>
            </a:r>
            <a:r>
              <a:rPr lang="ko-KR" altLang="en-US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 및 기획</a:t>
            </a:r>
            <a:endParaRPr lang="en-US" altLang="ko-KR" sz="1400" b="1" kern="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EA4BF0-A715-154D-0080-1B542B93AC2F}"/>
              </a:ext>
            </a:extLst>
          </p:cNvPr>
          <p:cNvSpPr/>
          <p:nvPr/>
        </p:nvSpPr>
        <p:spPr>
          <a:xfrm>
            <a:off x="2213376" y="5419033"/>
            <a:ext cx="2049941" cy="546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>
              <a:buSzPct val="70000"/>
              <a:buFont typeface="Wingdings" panose="05000000000000000000" pitchFamily="2" charset="2"/>
              <a:buChar char="v"/>
            </a:pPr>
            <a:r>
              <a:rPr lang="ko-KR" altLang="en-US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 </a:t>
            </a:r>
            <a:r>
              <a:rPr lang="ko-KR" altLang="en-US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인프라 구축</a:t>
            </a:r>
            <a:endParaRPr lang="en-US" altLang="ko-KR" sz="1400" b="1" kern="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914400">
              <a:buSzPct val="70000"/>
              <a:buFont typeface="Wingdings" panose="05000000000000000000" pitchFamily="2" charset="2"/>
              <a:buChar char="v"/>
            </a:pPr>
            <a:r>
              <a:rPr lang="en-US" altLang="ko-KR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  <a:endParaRPr lang="en-US" altLang="ko-KR" sz="1400" b="1" kern="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71CAC8-E7F4-83FE-48BC-F28197E246EF}"/>
              </a:ext>
            </a:extLst>
          </p:cNvPr>
          <p:cNvSpPr/>
          <p:nvPr/>
        </p:nvSpPr>
        <p:spPr>
          <a:xfrm>
            <a:off x="6049403" y="5419033"/>
            <a:ext cx="2049941" cy="546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>
              <a:buSzPct val="70000"/>
              <a:buFont typeface="Wingdings" panose="05000000000000000000" pitchFamily="2" charset="2"/>
              <a:buChar char="v"/>
            </a:pPr>
            <a:r>
              <a:rPr lang="en-US" altLang="ko-KR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Front &amp; Back </a:t>
            </a:r>
            <a:r>
              <a:rPr lang="ko-KR" altLang="en-US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1400" b="1" kern="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914400">
              <a:buSzPct val="70000"/>
              <a:buFont typeface="Wingdings" panose="05000000000000000000" pitchFamily="2" charset="2"/>
              <a:buChar char="v"/>
            </a:pPr>
            <a:r>
              <a:rPr lang="en-US" altLang="ko-KR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DB </a:t>
            </a:r>
            <a:r>
              <a:rPr lang="ko-KR" altLang="en-US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 및 구축</a:t>
            </a:r>
            <a:endParaRPr lang="en-US" altLang="ko-KR" sz="1400" b="1" kern="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889B997-3FE1-8534-DFCD-AB7BC900A010}"/>
              </a:ext>
            </a:extLst>
          </p:cNvPr>
          <p:cNvSpPr/>
          <p:nvPr/>
        </p:nvSpPr>
        <p:spPr>
          <a:xfrm>
            <a:off x="7922888" y="5419033"/>
            <a:ext cx="1819369" cy="546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400">
              <a:buSzPct val="70000"/>
              <a:buFont typeface="Wingdings" panose="05000000000000000000" pitchFamily="2" charset="2"/>
              <a:buChar char="v"/>
            </a:pPr>
            <a:r>
              <a:rPr lang="en-US" altLang="ko-KR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Front &amp; Back </a:t>
            </a:r>
            <a:r>
              <a:rPr lang="ko-KR" altLang="en-US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en-US" altLang="ko-KR" sz="1400" b="1" kern="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914400">
              <a:buSzPct val="70000"/>
              <a:buFont typeface="Wingdings" panose="05000000000000000000" pitchFamily="2" charset="2"/>
              <a:buChar char="v"/>
            </a:pPr>
            <a:r>
              <a:rPr lang="en-US" altLang="ko-KR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DB</a:t>
            </a:r>
            <a:r>
              <a:rPr lang="ko-KR" altLang="en-US" sz="1400" b="1" kern="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모델링</a:t>
            </a:r>
            <a:endParaRPr lang="en-US" altLang="ko-KR" sz="1400" b="1" kern="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CDA22F41-5245-7702-D2DA-3700A5E7F68C}"/>
              </a:ext>
            </a:extLst>
          </p:cNvPr>
          <p:cNvCxnSpPr>
            <a:cxnSpLocks/>
          </p:cNvCxnSpPr>
          <p:nvPr/>
        </p:nvCxnSpPr>
        <p:spPr>
          <a:xfrm>
            <a:off x="2131569" y="1024350"/>
            <a:ext cx="0" cy="53789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68546D-FC74-01E4-79E7-82F75C33BA4C}"/>
              </a:ext>
            </a:extLst>
          </p:cNvPr>
          <p:cNvGrpSpPr/>
          <p:nvPr/>
        </p:nvGrpSpPr>
        <p:grpSpPr>
          <a:xfrm>
            <a:off x="8262914" y="4344514"/>
            <a:ext cx="1067432" cy="698412"/>
            <a:chOff x="547327" y="4711939"/>
            <a:chExt cx="937284" cy="613257"/>
          </a:xfrm>
          <a:solidFill>
            <a:srgbClr val="3B3838"/>
          </a:solidFill>
        </p:grpSpPr>
        <p:sp>
          <p:nvSpPr>
            <p:cNvPr id="98" name="사각형: 둥근 모서리 35">
              <a:extLst>
                <a:ext uri="{FF2B5EF4-FFF2-40B4-BE49-F238E27FC236}">
                  <a16:creationId xmlns:a16="http://schemas.microsoft.com/office/drawing/2014/main" id="{00184303-EB98-2E4D-89B3-03BDE43FDE23}"/>
                </a:ext>
              </a:extLst>
            </p:cNvPr>
            <p:cNvSpPr/>
            <p:nvPr/>
          </p:nvSpPr>
          <p:spPr>
            <a:xfrm rot="5400000">
              <a:off x="709340" y="4549926"/>
              <a:ext cx="613257" cy="937284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C78969D-FB5C-5784-E65F-A0DBE01114B6}"/>
                </a:ext>
              </a:extLst>
            </p:cNvPr>
            <p:cNvSpPr txBox="1"/>
            <p:nvPr/>
          </p:nvSpPr>
          <p:spPr>
            <a:xfrm>
              <a:off x="598210" y="4756941"/>
              <a:ext cx="835517" cy="540501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팀원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양현우</a:t>
              </a:r>
              <a:endPara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FF6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E2FB22-1E36-BF83-7E16-D6F8DCFBF288}"/>
              </a:ext>
            </a:extLst>
          </p:cNvPr>
          <p:cNvGrpSpPr/>
          <p:nvPr/>
        </p:nvGrpSpPr>
        <p:grpSpPr>
          <a:xfrm>
            <a:off x="2521322" y="4344514"/>
            <a:ext cx="1067432" cy="698412"/>
            <a:chOff x="547327" y="3756642"/>
            <a:chExt cx="937284" cy="613257"/>
          </a:xfrm>
          <a:solidFill>
            <a:srgbClr val="3B3838"/>
          </a:solidFill>
        </p:grpSpPr>
        <p:sp>
          <p:nvSpPr>
            <p:cNvPr id="99" name="사각형: 둥근 모서리 35">
              <a:extLst>
                <a:ext uri="{FF2B5EF4-FFF2-40B4-BE49-F238E27FC236}">
                  <a16:creationId xmlns:a16="http://schemas.microsoft.com/office/drawing/2014/main" id="{7304ED81-4DB0-FC70-708A-68AE71B38404}"/>
                </a:ext>
              </a:extLst>
            </p:cNvPr>
            <p:cNvSpPr/>
            <p:nvPr/>
          </p:nvSpPr>
          <p:spPr>
            <a:xfrm rot="5400000">
              <a:off x="709340" y="3594629"/>
              <a:ext cx="613257" cy="937284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4B5E600-2C59-435A-9028-F76AED6B8A74}"/>
                </a:ext>
              </a:extLst>
            </p:cNvPr>
            <p:cNvSpPr txBox="1"/>
            <p:nvPr/>
          </p:nvSpPr>
          <p:spPr>
            <a:xfrm>
              <a:off x="598210" y="3797949"/>
              <a:ext cx="835517" cy="540501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팀원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조진형</a:t>
              </a:r>
              <a:endPara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FF6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7A80EF-1910-B775-0073-BF32595AC3C3}"/>
              </a:ext>
            </a:extLst>
          </p:cNvPr>
          <p:cNvGrpSpPr/>
          <p:nvPr/>
        </p:nvGrpSpPr>
        <p:grpSpPr>
          <a:xfrm>
            <a:off x="620158" y="4344514"/>
            <a:ext cx="1067432" cy="698412"/>
            <a:chOff x="547327" y="2801345"/>
            <a:chExt cx="937284" cy="613257"/>
          </a:xfrm>
          <a:solidFill>
            <a:srgbClr val="3B3838"/>
          </a:solidFill>
        </p:grpSpPr>
        <p:sp>
          <p:nvSpPr>
            <p:cNvPr id="100" name="사각형: 둥근 모서리 35">
              <a:extLst>
                <a:ext uri="{FF2B5EF4-FFF2-40B4-BE49-F238E27FC236}">
                  <a16:creationId xmlns:a16="http://schemas.microsoft.com/office/drawing/2014/main" id="{E13ECAEA-8EC8-C4AB-0516-3F3F362B43A3}"/>
                </a:ext>
              </a:extLst>
            </p:cNvPr>
            <p:cNvSpPr/>
            <p:nvPr/>
          </p:nvSpPr>
          <p:spPr>
            <a:xfrm rot="5400000">
              <a:off x="709340" y="2639332"/>
              <a:ext cx="613257" cy="937284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EEFA72-D9F3-9505-3FAB-54ED61E3BDA7}"/>
                </a:ext>
              </a:extLst>
            </p:cNvPr>
            <p:cNvSpPr txBox="1"/>
            <p:nvPr/>
          </p:nvSpPr>
          <p:spPr>
            <a:xfrm>
              <a:off x="598210" y="2849538"/>
              <a:ext cx="835517" cy="540500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팀원</a:t>
              </a:r>
              <a:endPara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000" dirty="0" err="1" smtClean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곽현철</a:t>
              </a:r>
              <a:endPara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FF6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10" name="그림 9" descr="사람, 인간의 얼굴, 턱, 의류이(가) 표시된 사진&#10;&#10;자동 생성된 설명">
            <a:extLst>
              <a:ext uri="{FF2B5EF4-FFF2-40B4-BE49-F238E27FC236}">
                <a16:creationId xmlns:a16="http://schemas.microsoft.com/office/drawing/2014/main" id="{BCEB65C8-4B4B-2555-DD77-025D05C02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39" y="1813236"/>
            <a:ext cx="1368764" cy="175983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EA5FE76-C779-1008-9E55-949451912F19}"/>
              </a:ext>
            </a:extLst>
          </p:cNvPr>
          <p:cNvCxnSpPr>
            <a:cxnSpLocks/>
          </p:cNvCxnSpPr>
          <p:nvPr/>
        </p:nvCxnSpPr>
        <p:spPr>
          <a:xfrm>
            <a:off x="3954864" y="1398786"/>
            <a:ext cx="0" cy="45187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5F857EA-E0AF-8475-A22B-63D78CD39B7B}"/>
              </a:ext>
            </a:extLst>
          </p:cNvPr>
          <p:cNvCxnSpPr>
            <a:cxnSpLocks/>
          </p:cNvCxnSpPr>
          <p:nvPr/>
        </p:nvCxnSpPr>
        <p:spPr>
          <a:xfrm>
            <a:off x="6017383" y="1398786"/>
            <a:ext cx="0" cy="45187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3BAC84-0962-D011-12F2-BA7D5F105770}"/>
              </a:ext>
            </a:extLst>
          </p:cNvPr>
          <p:cNvCxnSpPr>
            <a:cxnSpLocks/>
          </p:cNvCxnSpPr>
          <p:nvPr/>
        </p:nvCxnSpPr>
        <p:spPr>
          <a:xfrm>
            <a:off x="7877695" y="1398786"/>
            <a:ext cx="0" cy="45187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35D61BC-BC06-9F67-73D7-3E921FF0B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23" y="1816104"/>
            <a:ext cx="1317192" cy="17569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1D79DD1-0000-7160-CA28-72CEE1DEA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49" y="1795302"/>
            <a:ext cx="1381598" cy="177777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0F8FB21E-0FE3-4531-B604-1AB9094CC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25" b="97246" l="2825" r="96328">
                        <a14:foregroundMark x1="61299" y1="9958" x2="61299" y2="9958"/>
                        <a14:foregroundMark x1="49718" y1="6780" x2="49718" y2="6780"/>
                        <a14:foregroundMark x1="40960" y1="6780" x2="40960" y2="6780"/>
                        <a14:foregroundMark x1="27966" y1="10169" x2="27966" y2="10169"/>
                        <a14:foregroundMark x1="15819" y1="79025" x2="15819" y2="79025"/>
                        <a14:foregroundMark x1="26554" y1="84958" x2="26554" y2="84958"/>
                        <a14:foregroundMark x1="47458" y1="88347" x2="47458" y2="88347"/>
                        <a14:foregroundMark x1="71751" y1="86441" x2="71751" y2="86441"/>
                        <a14:foregroundMark x1="85593" y1="84322" x2="85593" y2="84322"/>
                        <a14:foregroundMark x1="85593" y1="78390" x2="75141" y2="91949"/>
                        <a14:foregroundMark x1="72599" y1="76483" x2="55367" y2="90042"/>
                        <a14:foregroundMark x1="38418" y1="85381" x2="29661" y2="93008"/>
                        <a14:foregroundMark x1="25706" y1="71822" x2="16384" y2="84110"/>
                        <a14:foregroundMark x1="24011" y1="65254" x2="13842" y2="82627"/>
                        <a14:foregroundMark x1="11582" y1="83686" x2="6215" y2="92585"/>
                        <a14:foregroundMark x1="21751" y1="89407" x2="17232" y2="95339"/>
                        <a14:foregroundMark x1="3107" y1="86864" x2="3107" y2="95975"/>
                        <a14:foregroundMark x1="71751" y1="60593" x2="96610" y2="81568"/>
                        <a14:foregroundMark x1="64124" y1="92373" x2="32203" y2="97246"/>
                        <a14:foregroundMark x1="30791" y1="8051" x2="30791" y2="8051"/>
                        <a14:foregroundMark x1="27966" y1="10381" x2="27966" y2="10381"/>
                        <a14:foregroundMark x1="25989" y1="11653" x2="25989" y2="11653"/>
                        <a14:foregroundMark x1="31710" y1="8209" x2="25730" y2="12694"/>
                        <a14:foregroundMark x1="60634" y1="6426" x2="78629" y2="23428"/>
                        <a14:foregroundMark x1="53758" y1="5923" x2="25184" y2="12402"/>
                        <a14:foregroundMark x1="29661" y1="13771" x2="29661" y2="13771"/>
                        <a14:foregroundMark x1="39831" y1="6144" x2="30791" y2="8686"/>
                        <a14:foregroundMark x1="33616" y1="6356" x2="27684" y2="10805"/>
                        <a14:foregroundMark x1="43354" y1="4784" x2="61017" y2="6992"/>
                        <a14:foregroundMark x1="41103" y1="4771" x2="35876" y2="7839"/>
                        <a14:foregroundMark x1="42189" y1="5610" x2="33898" y2="6992"/>
                        <a14:foregroundMark x1="49153" y1="4449" x2="44027" y2="5304"/>
                        <a14:backgroundMark x1="22881" y1="13559" x2="22881" y2="13559"/>
                        <a14:backgroundMark x1="24576" y1="12076" x2="20904" y2="15254"/>
                        <a14:backgroundMark x1="81356" y1="23517" x2="81073" y2="28390"/>
                        <a14:backgroundMark x1="42373" y1="4025" x2="40960" y2="46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8692" y="1829395"/>
            <a:ext cx="1307760" cy="1743680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B1E4B4F3-05C7-E56A-1004-574FAE1EBA3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686" t="2623" r="7216"/>
          <a:stretch/>
        </p:blipFill>
        <p:spPr>
          <a:xfrm>
            <a:off x="2316435" y="1673256"/>
            <a:ext cx="1503944" cy="1899819"/>
          </a:xfrm>
          <a:prstGeom prst="rect">
            <a:avLst/>
          </a:prstGeom>
        </p:spPr>
      </p:pic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BAE5DF3-5721-084A-85CA-9F6BB6801AFE}"/>
              </a:ext>
            </a:extLst>
          </p:cNvPr>
          <p:cNvCxnSpPr>
            <a:cxnSpLocks/>
          </p:cNvCxnSpPr>
          <p:nvPr/>
        </p:nvCxnSpPr>
        <p:spPr>
          <a:xfrm>
            <a:off x="3954864" y="1024350"/>
            <a:ext cx="0" cy="53789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D1756A1D-1A1F-419F-04CE-D754A1A437BE}"/>
              </a:ext>
            </a:extLst>
          </p:cNvPr>
          <p:cNvCxnSpPr>
            <a:cxnSpLocks/>
          </p:cNvCxnSpPr>
          <p:nvPr/>
        </p:nvCxnSpPr>
        <p:spPr>
          <a:xfrm>
            <a:off x="6017383" y="1024350"/>
            <a:ext cx="0" cy="53789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3EDA1D00-2BF2-0AE0-AFE3-9A31B42B6D89}"/>
              </a:ext>
            </a:extLst>
          </p:cNvPr>
          <p:cNvCxnSpPr>
            <a:cxnSpLocks/>
          </p:cNvCxnSpPr>
          <p:nvPr/>
        </p:nvCxnSpPr>
        <p:spPr>
          <a:xfrm>
            <a:off x="7877695" y="1024350"/>
            <a:ext cx="0" cy="53789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33A314-36D1-588F-F80B-F93B9070627C}"/>
              </a:ext>
            </a:extLst>
          </p:cNvPr>
          <p:cNvSpPr/>
          <p:nvPr/>
        </p:nvSpPr>
        <p:spPr>
          <a:xfrm>
            <a:off x="221938" y="986249"/>
            <a:ext cx="9487970" cy="325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1832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46">
            <a:extLst>
              <a:ext uri="{FF2B5EF4-FFF2-40B4-BE49-F238E27FC236}">
                <a16:creationId xmlns:a16="http://schemas.microsoft.com/office/drawing/2014/main" id="{23317E49-872E-8F03-4EFC-EE0666496A5D}"/>
              </a:ext>
            </a:extLst>
          </p:cNvPr>
          <p:cNvSpPr/>
          <p:nvPr/>
        </p:nvSpPr>
        <p:spPr>
          <a:xfrm>
            <a:off x="4939229" y="908052"/>
            <a:ext cx="4503700" cy="5545136"/>
          </a:xfrm>
          <a:prstGeom prst="round2SameRect">
            <a:avLst>
              <a:gd name="adj1" fmla="val 6086"/>
              <a:gd name="adj2" fmla="val 0"/>
            </a:avLst>
          </a:prstGeom>
          <a:solidFill>
            <a:sysClr val="window" lastClr="FFFFFF"/>
          </a:solidFill>
          <a:ln w="31750" cap="flat" cmpd="sng" algn="ctr">
            <a:solidFill>
              <a:srgbClr val="DF4E4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914400">
              <a:defRPr/>
            </a:pPr>
            <a:endParaRPr kumimoji="0" lang="ko-KR" altLang="en-US" sz="18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양쪽 모서리가 둥근 사각형 45">
            <a:extLst>
              <a:ext uri="{FF2B5EF4-FFF2-40B4-BE49-F238E27FC236}">
                <a16:creationId xmlns:a16="http://schemas.microsoft.com/office/drawing/2014/main" id="{9D8E5D3B-C98F-003E-CE20-27171A3CBF60}"/>
              </a:ext>
            </a:extLst>
          </p:cNvPr>
          <p:cNvSpPr/>
          <p:nvPr/>
        </p:nvSpPr>
        <p:spPr>
          <a:xfrm>
            <a:off x="463073" y="908052"/>
            <a:ext cx="4310540" cy="5545136"/>
          </a:xfrm>
          <a:prstGeom prst="round2SameRect">
            <a:avLst>
              <a:gd name="adj1" fmla="val 5828"/>
              <a:gd name="adj2" fmla="val 0"/>
            </a:avLst>
          </a:prstGeom>
          <a:solidFill>
            <a:srgbClr val="EAEAEA"/>
          </a:solidFill>
          <a:ln w="317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양쪽 모서리가 둥근 사각형 51">
            <a:extLst>
              <a:ext uri="{FF2B5EF4-FFF2-40B4-BE49-F238E27FC236}">
                <a16:creationId xmlns:a16="http://schemas.microsoft.com/office/drawing/2014/main" id="{6CE842DF-4862-15CE-1944-66104DE14424}"/>
              </a:ext>
            </a:extLst>
          </p:cNvPr>
          <p:cNvSpPr/>
          <p:nvPr/>
        </p:nvSpPr>
        <p:spPr>
          <a:xfrm>
            <a:off x="475146" y="923093"/>
            <a:ext cx="935181" cy="516311"/>
          </a:xfrm>
          <a:prstGeom prst="round2SameRect">
            <a:avLst>
              <a:gd name="adj1" fmla="val 50000"/>
              <a:gd name="adj2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C8669E-D2A8-46E2-8EE5-EC7581706121}"/>
              </a:ext>
            </a:extLst>
          </p:cNvPr>
          <p:cNvSpPr/>
          <p:nvPr/>
        </p:nvSpPr>
        <p:spPr>
          <a:xfrm>
            <a:off x="717354" y="989860"/>
            <a:ext cx="450764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546A">
                    <a:lumMod val="60000"/>
                    <a:lumOff val="4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현황</a:t>
            </a:r>
            <a:endParaRPr kumimoji="1" lang="en-US" altLang="ko-KR" sz="1200" b="1" i="0" u="none" strike="noStrike" kern="0" cap="none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한쪽 모서리가 둥근 사각형 53">
            <a:extLst>
              <a:ext uri="{FF2B5EF4-FFF2-40B4-BE49-F238E27FC236}">
                <a16:creationId xmlns:a16="http://schemas.microsoft.com/office/drawing/2014/main" id="{FFAA446F-9874-8389-ECB2-346F88D341D2}"/>
              </a:ext>
            </a:extLst>
          </p:cNvPr>
          <p:cNvSpPr/>
          <p:nvPr/>
        </p:nvSpPr>
        <p:spPr>
          <a:xfrm flipH="1">
            <a:off x="468929" y="1274380"/>
            <a:ext cx="4304683" cy="511288"/>
          </a:xfrm>
          <a:prstGeom prst="round1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OTT </a:t>
            </a:r>
            <a:r>
              <a: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업계 </a:t>
            </a:r>
            <a:r>
              <a:rPr lang="ko-KR" altLang="en-US" sz="20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이슈</a:t>
            </a:r>
          </a:p>
        </p:txBody>
      </p:sp>
      <p:sp>
        <p:nvSpPr>
          <p:cNvPr id="24" name="양쪽 모서리가 둥근 사각형 49">
            <a:extLst>
              <a:ext uri="{FF2B5EF4-FFF2-40B4-BE49-F238E27FC236}">
                <a16:creationId xmlns:a16="http://schemas.microsoft.com/office/drawing/2014/main" id="{FBB327DF-8204-7024-CB2F-4461E2FDF4FB}"/>
              </a:ext>
            </a:extLst>
          </p:cNvPr>
          <p:cNvSpPr/>
          <p:nvPr/>
        </p:nvSpPr>
        <p:spPr>
          <a:xfrm>
            <a:off x="8495541" y="929694"/>
            <a:ext cx="928274" cy="523316"/>
          </a:xfrm>
          <a:prstGeom prst="round2SameRect">
            <a:avLst>
              <a:gd name="adj1" fmla="val 42517"/>
              <a:gd name="adj2" fmla="val 0"/>
            </a:avLst>
          </a:prstGeom>
          <a:solidFill>
            <a:srgbClr val="DF4E4E">
              <a:alpha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211D61-1E3F-FA16-6329-F8DF991E3B43}"/>
              </a:ext>
            </a:extLst>
          </p:cNvPr>
          <p:cNvSpPr/>
          <p:nvPr/>
        </p:nvSpPr>
        <p:spPr>
          <a:xfrm>
            <a:off x="8768202" y="979939"/>
            <a:ext cx="450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DF4E4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</a:t>
            </a:r>
            <a:endParaRPr kumimoji="1" lang="en-US" altLang="ko-KR" sz="1200" b="1" i="0" u="none" strike="noStrike" kern="0" cap="none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DF4E4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한쪽 모서리가 둥근 사각형 54">
            <a:extLst>
              <a:ext uri="{FF2B5EF4-FFF2-40B4-BE49-F238E27FC236}">
                <a16:creationId xmlns:a16="http://schemas.microsoft.com/office/drawing/2014/main" id="{772C57B9-7B29-4501-DA1A-A4099331D535}"/>
              </a:ext>
            </a:extLst>
          </p:cNvPr>
          <p:cNvSpPr/>
          <p:nvPr/>
        </p:nvSpPr>
        <p:spPr>
          <a:xfrm>
            <a:off x="4953000" y="1267760"/>
            <a:ext cx="4486480" cy="517908"/>
          </a:xfrm>
          <a:prstGeom prst="round1Rect">
            <a:avLst>
              <a:gd name="adj" fmla="val 0"/>
            </a:avLst>
          </a:prstGeom>
          <a:solidFill>
            <a:srgbClr val="DF4E4E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개인화 </a:t>
            </a:r>
            <a:r>
              <a:rPr lang="ko-KR" altLang="en-US" sz="2000" kern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큐레이션</a:t>
            </a:r>
            <a:r>
              <a:rPr lang="ko-KR" altLang="en-US" sz="20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</a:t>
            </a:r>
            <a:r>
              <a: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반영된 </a:t>
            </a:r>
            <a:r>
              <a:rPr lang="en-US" altLang="ko-KR" sz="20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OTT </a:t>
            </a:r>
            <a:r>
              <a:rPr lang="ko-KR" altLang="en-US" sz="20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</a:t>
            </a:r>
            <a:endParaRPr kumimoji="0" lang="ko-KR" altLang="en-US" sz="2800" b="0" i="0" u="none" strike="noStrike" kern="0" cap="none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C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31C6D89-6154-3571-767F-B611F2EB062A}"/>
              </a:ext>
            </a:extLst>
          </p:cNvPr>
          <p:cNvGrpSpPr/>
          <p:nvPr/>
        </p:nvGrpSpPr>
        <p:grpSpPr>
          <a:xfrm>
            <a:off x="504594" y="1878792"/>
            <a:ext cx="4181430" cy="2194277"/>
            <a:chOff x="513570" y="1640667"/>
            <a:chExt cx="6001530" cy="219427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2B209BE-475E-8AB6-1B57-F2BE5D81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640667"/>
              <a:ext cx="5905500" cy="197883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8038EB-7043-FAC2-C825-E9B6A9BDDE6F}"/>
                </a:ext>
              </a:extLst>
            </p:cNvPr>
            <p:cNvSpPr txBox="1"/>
            <p:nvPr/>
          </p:nvSpPr>
          <p:spPr>
            <a:xfrm>
              <a:off x="513570" y="3619500"/>
              <a:ext cx="59921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출처 </a:t>
              </a:r>
              <a:r>
                <a:rPr lang="en-US" altLang="ko-KR" sz="800" dirty="0"/>
                <a:t>: </a:t>
              </a:r>
              <a:r>
                <a:rPr lang="ko-KR" altLang="en-US" sz="800" u="sng" dirty="0" err="1"/>
                <a:t>트렌디</a:t>
              </a:r>
              <a:r>
                <a:rPr lang="ko-KR" altLang="en-US" sz="800" u="sng" dirty="0"/>
                <a:t> 뉴스 </a:t>
              </a:r>
              <a:r>
                <a:rPr lang="en-US" altLang="ko-KR" sz="800" u="sng" dirty="0"/>
                <a:t>(</a:t>
              </a:r>
              <a:r>
                <a:rPr lang="ko-KR" altLang="en-US" sz="800" u="sng" dirty="0">
                  <a:solidFill>
                    <a:srgbClr val="0563C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https://www.k</a:t>
              </a:r>
              <a:r>
                <a:rPr lang="en-US" altLang="ko-KR" sz="800" u="sng" dirty="0">
                  <a:solidFill>
                    <a:srgbClr val="0563C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-</a:t>
              </a:r>
              <a:r>
                <a:rPr lang="ko-KR" altLang="en-US" sz="800" u="sng" dirty="0"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trendynews.com/news/articleView.html?idxno=176271</a:t>
              </a:r>
              <a:r>
                <a:rPr lang="en-US" altLang="ko-KR" sz="800" u="sng" dirty="0"/>
                <a:t>)</a:t>
              </a:r>
              <a:endParaRPr lang="ko-KR" altLang="en-US" sz="1000" u="sng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5F8887-6AE8-C581-08C1-26EEE060CB87}"/>
                </a:ext>
              </a:extLst>
            </p:cNvPr>
            <p:cNvSpPr/>
            <p:nvPr/>
          </p:nvSpPr>
          <p:spPr>
            <a:xfrm>
              <a:off x="4719777" y="1689551"/>
              <a:ext cx="1630223" cy="316358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3918E87-622B-500B-F3AC-25B672D4B944}"/>
              </a:ext>
            </a:extLst>
          </p:cNvPr>
          <p:cNvGrpSpPr/>
          <p:nvPr/>
        </p:nvGrpSpPr>
        <p:grpSpPr>
          <a:xfrm>
            <a:off x="476250" y="4281270"/>
            <a:ext cx="4294225" cy="2110502"/>
            <a:chOff x="458163" y="4100295"/>
            <a:chExt cx="4876654" cy="211050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B26310D-942C-E3F3-B647-DC2A41752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998" y="4100295"/>
              <a:ext cx="4692914" cy="170444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10058E-F2F6-9C16-9EF3-2C6C6AA7337F}"/>
                </a:ext>
              </a:extLst>
            </p:cNvPr>
            <p:cNvSpPr txBox="1"/>
            <p:nvPr/>
          </p:nvSpPr>
          <p:spPr>
            <a:xfrm>
              <a:off x="458163" y="5833771"/>
              <a:ext cx="4876654" cy="37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출처 </a:t>
              </a:r>
              <a:r>
                <a:rPr lang="en-US" altLang="ko-KR" sz="800" dirty="0"/>
                <a:t>: </a:t>
              </a:r>
              <a:r>
                <a:rPr lang="ko-KR" altLang="en-US" sz="800" dirty="0"/>
                <a:t>전자신문 </a:t>
              </a:r>
              <a:r>
                <a:rPr lang="en-US" altLang="ko-KR" sz="800" dirty="0" err="1"/>
                <a:t>etnews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(https://www.etnews.com/20220110000172)</a:t>
              </a:r>
              <a:endParaRPr lang="ko-KR" altLang="en-US" sz="800" dirty="0"/>
            </a:p>
            <a:p>
              <a:endParaRPr lang="ko-KR" altLang="en-US" sz="10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F616266-FBBE-5058-4727-B3A289289C12}"/>
                </a:ext>
              </a:extLst>
            </p:cNvPr>
            <p:cNvSpPr/>
            <p:nvPr/>
          </p:nvSpPr>
          <p:spPr>
            <a:xfrm>
              <a:off x="3200726" y="4430460"/>
              <a:ext cx="1630223" cy="316358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383B4A-7D09-3F2D-43A2-4A5A7FD30AFB}"/>
              </a:ext>
            </a:extLst>
          </p:cNvPr>
          <p:cNvSpPr/>
          <p:nvPr/>
        </p:nvSpPr>
        <p:spPr>
          <a:xfrm>
            <a:off x="5215550" y="1904251"/>
            <a:ext cx="3994951" cy="430654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72000" rIns="36000" rtlCol="0" anchor="t" anchorCtr="0"/>
          <a:lstStyle/>
          <a:p>
            <a:pPr>
              <a:lnSpc>
                <a:spcPct val="130000"/>
              </a:lnSpc>
            </a:pPr>
            <a:endParaRPr lang="en-US" altLang="ko-KR" sz="1400" b="1" spc="-11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100" spc="-7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F4E4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4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추천시스템 기반</a:t>
            </a:r>
            <a:endParaRPr lang="en-US" altLang="ko-KR" sz="2400" spc="-7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F4E4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시청 로그 기준</a:t>
            </a:r>
            <a:r>
              <a:rPr lang="en-US" altLang="ko-KR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유사도 기준</a:t>
            </a:r>
            <a:r>
              <a:rPr lang="en-US" altLang="ko-KR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pc="-7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DF4E4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4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 스트리밍 사이트</a:t>
            </a:r>
            <a:r>
              <a:rPr lang="en-US" altLang="ko-KR" sz="24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2400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CB66A5B-653A-0D44-B223-C1D83E5FF0E1}"/>
              </a:ext>
            </a:extLst>
          </p:cNvPr>
          <p:cNvSpPr/>
          <p:nvPr/>
        </p:nvSpPr>
        <p:spPr>
          <a:xfrm>
            <a:off x="5591175" y="4073069"/>
            <a:ext cx="3224652" cy="144190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45" name="그림 44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AB114596-0212-87A1-4BE9-9959C0426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92" y="3771900"/>
            <a:ext cx="2945223" cy="2103730"/>
          </a:xfrm>
          <a:prstGeom prst="rect">
            <a:avLst/>
          </a:prstGeom>
        </p:spPr>
      </p:pic>
      <p:sp>
        <p:nvSpPr>
          <p:cNvPr id="48" name="평행 사변형 47">
            <a:extLst>
              <a:ext uri="{FF2B5EF4-FFF2-40B4-BE49-F238E27FC236}">
                <a16:creationId xmlns:a16="http://schemas.microsoft.com/office/drawing/2014/main" id="{EB623F38-6DA6-E280-C56B-EF9FC938937B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개발 배경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CE424A-87D6-3B28-E4B1-40E56F69DC0D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34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73F7-9E99-B9A4-C24C-89FFD14D0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C0CE20-37EF-5135-F0AB-C87385E3A4CC}"/>
              </a:ext>
            </a:extLst>
          </p:cNvPr>
          <p:cNvSpPr/>
          <p:nvPr/>
        </p:nvSpPr>
        <p:spPr>
          <a:xfrm>
            <a:off x="5104619" y="2070190"/>
            <a:ext cx="4377014" cy="318761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72000" rIns="36000" rtlCol="0" anchor="t" anchorCtr="0"/>
          <a:lstStyle/>
          <a:p>
            <a:pPr>
              <a:lnSpc>
                <a:spcPct val="130000"/>
              </a:lnSpc>
            </a:pPr>
            <a:endParaRPr lang="ko-KR" altLang="en-US" sz="1200" b="1" spc="-11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97A3F6-7AB4-4861-0138-2346522AD7C4}"/>
              </a:ext>
            </a:extLst>
          </p:cNvPr>
          <p:cNvSpPr/>
          <p:nvPr/>
        </p:nvSpPr>
        <p:spPr>
          <a:xfrm>
            <a:off x="452438" y="2070190"/>
            <a:ext cx="4377014" cy="318761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72000" rIns="36000" rtlCol="0" anchor="t" anchorCtr="0"/>
          <a:lstStyle/>
          <a:p>
            <a:pPr>
              <a:lnSpc>
                <a:spcPct val="130000"/>
              </a:lnSpc>
            </a:pPr>
            <a:endParaRPr lang="ko-KR" altLang="en-US" sz="1200" b="1" spc="-11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5CE1DABF-971B-13FC-ACBB-75D45C652E61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개발 목적 및 필요성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68B7107-7817-E364-39FE-3A0730FAD15C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6C7F2C-2780-4893-D505-0E516936AF25}"/>
              </a:ext>
            </a:extLst>
          </p:cNvPr>
          <p:cNvGrpSpPr/>
          <p:nvPr/>
        </p:nvGrpSpPr>
        <p:grpSpPr>
          <a:xfrm>
            <a:off x="453067" y="1601900"/>
            <a:ext cx="9035679" cy="3685122"/>
            <a:chOff x="453767" y="1571420"/>
            <a:chExt cx="6144466" cy="36851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5455EC-E5FD-05DD-082F-885543E0B60F}"/>
                </a:ext>
              </a:extLst>
            </p:cNvPr>
            <p:cNvSpPr/>
            <p:nvPr/>
          </p:nvSpPr>
          <p:spPr>
            <a:xfrm>
              <a:off x="580336" y="2039710"/>
              <a:ext cx="2716657" cy="3187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72000" rIns="36000" rtlCol="0" anchor="t" anchorCtr="0"/>
            <a:lstStyle/>
            <a:p>
              <a:pPr>
                <a:lnSpc>
                  <a:spcPct val="130000"/>
                </a:lnSpc>
              </a:pPr>
              <a:endParaRPr lang="en-US" altLang="ko-KR" sz="1100" b="1" spc="-11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85725" indent="-85725">
                <a:lnSpc>
                  <a:spcPct val="130000"/>
                </a:lnSpc>
                <a:buBlip>
                  <a:blip r:embed="rId3"/>
                </a:buBlip>
              </a:pPr>
              <a:r>
                <a:rPr lang="ko-KR" altLang="en-US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pc="-7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DF4E4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개인화</a:t>
              </a:r>
              <a:r>
                <a:rPr lang="ko-KR" altLang="en-US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된 시청 경험 제공</a:t>
              </a:r>
              <a:endParaRPr lang="en-US" altLang="ko-KR" b="1" spc="-11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-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사용자의 영화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이용 로그를 기반으로 각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개인의 취향과 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/>
              </a:r>
              <a:b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선호도에 맞는 콘텐츠를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추천함으로써 사용자 경험을 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/>
              </a:r>
              <a:b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극대화</a:t>
              </a:r>
              <a:endPara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85725" indent="-85725">
                <a:lnSpc>
                  <a:spcPct val="130000"/>
                </a:lnSpc>
                <a:buBlip>
                  <a:blip r:embed="rId3"/>
                </a:buBlip>
              </a:pPr>
              <a:r>
                <a:rPr lang="ko-KR" altLang="en-US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pc="-7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DF4E4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방대한 콘텐츠</a:t>
              </a:r>
              <a:r>
                <a:rPr lang="ko-KR" altLang="en-US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 </a:t>
              </a:r>
              <a:r>
                <a:rPr lang="ko-KR" altLang="en-US" spc="-7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DF4E4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효율적</a:t>
              </a:r>
              <a:r>
                <a:rPr lang="ko-KR" altLang="en-US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탐색</a:t>
              </a:r>
              <a:endParaRPr lang="en-US" altLang="ko-KR" b="1" spc="-11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-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방대한 콘텐츠 생산으로 인해 원하는 콘텐츠를 찾기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/>
              </a:r>
              <a:b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spc="-8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어려워지면서</a:t>
              </a:r>
              <a:r>
                <a:rPr lang="en-US" altLang="ko-KR" sz="1400" spc="-8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 spc="-8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사용자에게 적합한 콘텐츠 추천</a:t>
              </a:r>
              <a:r>
                <a:rPr lang="en-US" altLang="ko-KR" sz="1400" spc="-8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spc="-8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필요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2E04C0F-636B-1621-8782-5983DD9CBBCA}"/>
                </a:ext>
              </a:extLst>
            </p:cNvPr>
            <p:cNvSpPr/>
            <p:nvPr/>
          </p:nvSpPr>
          <p:spPr>
            <a:xfrm>
              <a:off x="3760084" y="2068932"/>
              <a:ext cx="2661317" cy="3187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72000" rIns="36000" rtlCol="0" anchor="t" anchorCtr="0"/>
            <a:lstStyle/>
            <a:p>
              <a:pPr marL="85725" indent="-85725">
                <a:lnSpc>
                  <a:spcPct val="130000"/>
                </a:lnSpc>
                <a:buBlip>
                  <a:blip r:embed="rId3"/>
                </a:buBlip>
              </a:pPr>
              <a:r>
                <a:rPr lang="ko-KR" altLang="en-US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pc="-7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DF4E4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전문성 높은 </a:t>
              </a:r>
              <a:r>
                <a:rPr lang="ko-KR" altLang="en-US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사용자를 위한 </a:t>
              </a:r>
              <a:r>
                <a:rPr lang="ko-KR" altLang="en-US" spc="-7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DF4E4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장르</a:t>
              </a:r>
              <a:r>
                <a:rPr lang="ko-KR" altLang="en-US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및 </a:t>
              </a:r>
              <a:r>
                <a:rPr lang="ko-KR" altLang="en-US" spc="-7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DF4E4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키워드</a:t>
              </a:r>
              <a:r>
                <a:rPr lang="ko-KR" altLang="en-US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/>
              </a:r>
              <a:br>
                <a:rPr lang="en-US" altLang="ko-KR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altLang="ko-KR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</a:t>
              </a:r>
              <a:r>
                <a:rPr lang="ko-KR" altLang="en-US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 추천 </a:t>
              </a:r>
              <a:endParaRPr lang="en-US" altLang="ko-KR" b="1" spc="-11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88900" indent="-88900"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-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영화 전문가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또는 특정 장르에 깊은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관심을 가진 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/>
              </a:r>
              <a:b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사용자를 위한 세분화된 검색 및 추천 기능을 제공</a:t>
              </a:r>
              <a:endPara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88900" indent="-88900">
                <a:lnSpc>
                  <a:spcPct val="130000"/>
                </a:lnSpc>
              </a:pP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장르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감독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배우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키워드 등 다양한 요소를  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/>
              </a:r>
              <a:b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기준으로 영화 탐색</a:t>
              </a:r>
              <a:endParaRPr lang="en-US" altLang="ko-KR" sz="1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88900" indent="-88900">
                <a:lnSpc>
                  <a:spcPct val="130000"/>
                </a:lnSpc>
              </a:pPr>
              <a:endParaRPr lang="en-US" altLang="ko-KR" sz="1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85725" indent="-85725">
                <a:lnSpc>
                  <a:spcPct val="130000"/>
                </a:lnSpc>
                <a:buBlip>
                  <a:blip r:embed="rId3"/>
                </a:buBlip>
              </a:pPr>
              <a:r>
                <a:rPr lang="en-US" altLang="ko-KR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pc="-7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DF4E4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간편한</a:t>
              </a:r>
              <a:r>
                <a:rPr lang="ko-KR" altLang="en-US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인터페이스를 통한 </a:t>
              </a:r>
              <a:r>
                <a:rPr lang="ko-KR" altLang="en-US" spc="-7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rgbClr val="DF4E4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접근성</a:t>
              </a:r>
              <a:r>
                <a:rPr lang="ko-KR" altLang="en-US" b="1" spc="-11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향상</a:t>
              </a:r>
              <a:r>
                <a:rPr lang="en-US" altLang="ko-KR" sz="20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/>
              </a:r>
              <a:br>
                <a:rPr lang="en-US" altLang="ko-KR" sz="20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-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신규 이용자들에게 빠르고 간편한 영화 추천 환경을 </a:t>
              </a: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/>
              </a:r>
              <a:b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</a:t>
              </a:r>
              <a:r>
                <a:rPr lang="ko-KR" altLang="en-US" sz="1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제공하여 서비스 만족도 향상 제고</a:t>
              </a:r>
              <a:endParaRPr lang="en-US" altLang="ko-KR" sz="1400" b="1" spc="-11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88900" indent="-88900">
                <a:lnSpc>
                  <a:spcPct val="130000"/>
                </a:lnSpc>
              </a:pPr>
              <a:endParaRPr lang="en-US" altLang="ko-KR" sz="1400" b="1" spc="-11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갈매기형 수장 79">
              <a:extLst>
                <a:ext uri="{FF2B5EF4-FFF2-40B4-BE49-F238E27FC236}">
                  <a16:creationId xmlns:a16="http://schemas.microsoft.com/office/drawing/2014/main" id="{5C5520E9-50B8-8D51-B0D9-2F3650970E4D}"/>
                </a:ext>
              </a:extLst>
            </p:cNvPr>
            <p:cNvSpPr/>
            <p:nvPr/>
          </p:nvSpPr>
          <p:spPr bwMode="auto">
            <a:xfrm>
              <a:off x="3616928" y="1571420"/>
              <a:ext cx="2981305" cy="4690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2000" b="1" kern="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②  </a:t>
              </a:r>
              <a:r>
                <a:rPr lang="ko-KR" altLang="en-US" sz="2000" b="1" kern="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전문성과 접근성을 갖춘 서비스</a:t>
              </a:r>
              <a:endParaRPr kumimoji="0" lang="ko-KR" altLang="en-US" sz="2000" b="1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갈매기형 수장 79">
              <a:extLst>
                <a:ext uri="{FF2B5EF4-FFF2-40B4-BE49-F238E27FC236}">
                  <a16:creationId xmlns:a16="http://schemas.microsoft.com/office/drawing/2014/main" id="{873B5C44-65DF-9FFC-E92A-A73A75BF5A98}"/>
                </a:ext>
              </a:extLst>
            </p:cNvPr>
            <p:cNvSpPr/>
            <p:nvPr/>
          </p:nvSpPr>
          <p:spPr bwMode="auto">
            <a:xfrm>
              <a:off x="453767" y="1571420"/>
              <a:ext cx="2976041" cy="4877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kern="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①  개인화되는 감상 트렌드</a:t>
              </a:r>
            </a:p>
          </p:txBody>
        </p:sp>
      </p:grpSp>
      <p:sp>
        <p:nvSpPr>
          <p:cNvPr id="33" name="사각형: 둥근 위쪽 모서리 17">
            <a:extLst>
              <a:ext uri="{FF2B5EF4-FFF2-40B4-BE49-F238E27FC236}">
                <a16:creationId xmlns:a16="http://schemas.microsoft.com/office/drawing/2014/main" id="{8543E177-960F-F179-D519-15B39A70D74E}"/>
              </a:ext>
            </a:extLst>
          </p:cNvPr>
          <p:cNvSpPr/>
          <p:nvPr/>
        </p:nvSpPr>
        <p:spPr>
          <a:xfrm>
            <a:off x="453339" y="1091537"/>
            <a:ext cx="9036308" cy="399006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3A22CA-9B8B-CA99-1380-3198C4EDA61E}"/>
              </a:ext>
            </a:extLst>
          </p:cNvPr>
          <p:cNvSpPr txBox="1"/>
          <p:nvPr/>
        </p:nvSpPr>
        <p:spPr>
          <a:xfrm>
            <a:off x="772200" y="1138338"/>
            <a:ext cx="8398588" cy="318924"/>
          </a:xfrm>
          <a:prstGeom prst="rect">
            <a:avLst/>
          </a:prstGeom>
          <a:noFill/>
        </p:spPr>
        <p:txBody>
          <a:bodyPr wrap="square" lIns="90000" tIns="36000" rIns="90000" bIns="36000" rtlCol="0" anchor="ctr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              추천 시스템 기반 영화 스트리밍 사이트          </a:t>
            </a:r>
            <a:endParaRPr kumimoji="1" lang="ko-KR" altLang="en-US" sz="1600" b="1" kern="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46" name="자유형: 도형 19">
            <a:extLst>
              <a:ext uri="{FF2B5EF4-FFF2-40B4-BE49-F238E27FC236}">
                <a16:creationId xmlns:a16="http://schemas.microsoft.com/office/drawing/2014/main" id="{8C4C50A8-57CF-220E-025E-94B2D79B6AB3}"/>
              </a:ext>
            </a:extLst>
          </p:cNvPr>
          <p:cNvSpPr/>
          <p:nvPr/>
        </p:nvSpPr>
        <p:spPr>
          <a:xfrm flipV="1">
            <a:off x="452438" y="5187757"/>
            <a:ext cx="9037637" cy="578705"/>
          </a:xfrm>
          <a:custGeom>
            <a:avLst/>
            <a:gdLst>
              <a:gd name="connsiteX0" fmla="*/ 0 w 2507914"/>
              <a:gd name="connsiteY0" fmla="*/ 1034372 h 1034372"/>
              <a:gd name="connsiteX1" fmla="*/ 2507914 w 2507914"/>
              <a:gd name="connsiteY1" fmla="*/ 1034372 h 1034372"/>
              <a:gd name="connsiteX2" fmla="*/ 1554012 w 2507914"/>
              <a:gd name="connsiteY2" fmla="*/ 439759 h 1034372"/>
              <a:gd name="connsiteX3" fmla="*/ 1883639 w 2507914"/>
              <a:gd name="connsiteY3" fmla="*/ 439759 h 1034372"/>
              <a:gd name="connsiteX4" fmla="*/ 1253957 w 2507914"/>
              <a:gd name="connsiteY4" fmla="*/ 0 h 1034372"/>
              <a:gd name="connsiteX5" fmla="*/ 624274 w 2507914"/>
              <a:gd name="connsiteY5" fmla="*/ 439759 h 1034372"/>
              <a:gd name="connsiteX6" fmla="*/ 953902 w 2507914"/>
              <a:gd name="connsiteY6" fmla="*/ 439759 h 103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7914" h="1034372">
                <a:moveTo>
                  <a:pt x="0" y="1034372"/>
                </a:moveTo>
                <a:lnTo>
                  <a:pt x="2507914" y="1034372"/>
                </a:lnTo>
                <a:lnTo>
                  <a:pt x="1554012" y="439759"/>
                </a:lnTo>
                <a:lnTo>
                  <a:pt x="1883639" y="439759"/>
                </a:lnTo>
                <a:lnTo>
                  <a:pt x="1253957" y="0"/>
                </a:lnTo>
                <a:lnTo>
                  <a:pt x="624274" y="439759"/>
                </a:lnTo>
                <a:lnTo>
                  <a:pt x="953902" y="439759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9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사각형: 둥근 위쪽 모서리 26">
            <a:extLst>
              <a:ext uri="{FF2B5EF4-FFF2-40B4-BE49-F238E27FC236}">
                <a16:creationId xmlns:a16="http://schemas.microsoft.com/office/drawing/2014/main" id="{7526B83D-964B-0E60-B947-06327582C789}"/>
              </a:ext>
            </a:extLst>
          </p:cNvPr>
          <p:cNvSpPr/>
          <p:nvPr/>
        </p:nvSpPr>
        <p:spPr>
          <a:xfrm rot="10800000">
            <a:off x="453339" y="5818905"/>
            <a:ext cx="9036308" cy="569830"/>
          </a:xfrm>
          <a:prstGeom prst="round2Same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B2D696-2594-876D-FEE7-625AEDCAA2FF}"/>
              </a:ext>
            </a:extLst>
          </p:cNvPr>
          <p:cNvSpPr txBox="1"/>
          <p:nvPr/>
        </p:nvSpPr>
        <p:spPr>
          <a:xfrm>
            <a:off x="739811" y="5928968"/>
            <a:ext cx="8463364" cy="349702"/>
          </a:xfrm>
          <a:prstGeom prst="rect">
            <a:avLst/>
          </a:prstGeom>
          <a:noFill/>
        </p:spPr>
        <p:txBody>
          <a:bodyPr wrap="square" lIns="90000" tIns="36000" rIns="90000" bIns="36000" rtlCol="0" anchor="ctr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spc="-1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전문성과 접근성을 충족한 개인화된 영화 추천  </a:t>
            </a:r>
            <a:r>
              <a:rPr kumimoji="1" lang="en-US" altLang="ko-KR" b="1" spc="-1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  </a:t>
            </a:r>
            <a:r>
              <a:rPr lang="ko-KR" altLang="en-US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영화</a:t>
            </a:r>
            <a:r>
              <a:rPr lang="en-US" altLang="ko-KR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pc="-7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DF4E4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시청 경험 극대화 및 사용자 만족도 향상</a:t>
            </a:r>
          </a:p>
        </p:txBody>
      </p:sp>
      <p:pic>
        <p:nvPicPr>
          <p:cNvPr id="2" name="그림 1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5C3312F2-D261-D795-44DF-6D8AC8C7D7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73" y="651595"/>
            <a:ext cx="1804858" cy="128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>
            <a:extLst>
              <a:ext uri="{FF2B5EF4-FFF2-40B4-BE49-F238E27FC236}">
                <a16:creationId xmlns:a16="http://schemas.microsoft.com/office/drawing/2014/main" id="{98A27D2B-91FD-424A-93D4-BA1CF1A1E3CA}"/>
              </a:ext>
            </a:extLst>
          </p:cNvPr>
          <p:cNvGrpSpPr/>
          <p:nvPr/>
        </p:nvGrpSpPr>
        <p:grpSpPr>
          <a:xfrm>
            <a:off x="460944" y="1064268"/>
            <a:ext cx="9029132" cy="5301143"/>
            <a:chOff x="5147114" y="2240754"/>
            <a:chExt cx="4269516" cy="3985824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9CCCF17-0A6D-4C49-9B9C-18260E742ED5}"/>
                </a:ext>
              </a:extLst>
            </p:cNvPr>
            <p:cNvGrpSpPr/>
            <p:nvPr/>
          </p:nvGrpSpPr>
          <p:grpSpPr>
            <a:xfrm>
              <a:off x="5147114" y="2240754"/>
              <a:ext cx="4269516" cy="3985824"/>
              <a:chOff x="438524" y="1628775"/>
              <a:chExt cx="4370427" cy="186359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0510875-10E3-4DE3-981C-4ACD6DFCB1B4}"/>
                  </a:ext>
                </a:extLst>
              </p:cNvPr>
              <p:cNvSpPr/>
              <p:nvPr/>
            </p:nvSpPr>
            <p:spPr>
              <a:xfrm>
                <a:off x="438524" y="1729031"/>
                <a:ext cx="4370426" cy="1763339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95" name="사각형: 둥근 위쪽 모서리 11">
                <a:extLst>
                  <a:ext uri="{FF2B5EF4-FFF2-40B4-BE49-F238E27FC236}">
                    <a16:creationId xmlns:a16="http://schemas.microsoft.com/office/drawing/2014/main" id="{A7AD9EAC-BBF0-47EF-89FA-99EDF839F928}"/>
                  </a:ext>
                </a:extLst>
              </p:cNvPr>
              <p:cNvSpPr/>
              <p:nvPr/>
            </p:nvSpPr>
            <p:spPr>
              <a:xfrm>
                <a:off x="438526" y="1628775"/>
                <a:ext cx="4370425" cy="159716"/>
              </a:xfrm>
              <a:prstGeom prst="round2Same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61B30F6-E73B-499B-AD87-D3FC666E47D3}"/>
                </a:ext>
              </a:extLst>
            </p:cNvPr>
            <p:cNvSpPr txBox="1"/>
            <p:nvPr/>
          </p:nvSpPr>
          <p:spPr>
            <a:xfrm>
              <a:off x="5305631" y="2290318"/>
              <a:ext cx="4075915" cy="262934"/>
            </a:xfrm>
            <a:prstGeom prst="rect">
              <a:avLst/>
            </a:prstGeom>
            <a:noFill/>
          </p:spPr>
          <p:txBody>
            <a:bodyPr wrap="square" lIns="90000" tIns="36000" rIns="90000" bIns="36000" rtlCol="0" anchor="ctr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WBS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F5AB8A12-3C51-47AB-9131-A77E326CD6D3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 일정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91B29-675B-465D-97C7-74A9CBDD7196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2F8AD2-7F13-9E5E-F9EC-4421A219A135}"/>
              </a:ext>
            </a:extLst>
          </p:cNvPr>
          <p:cNvSpPr txBox="1"/>
          <p:nvPr/>
        </p:nvSpPr>
        <p:spPr>
          <a:xfrm>
            <a:off x="425499" y="6397261"/>
            <a:ext cx="1749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※ 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세부 일정은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WBS 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참고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63DA8D-F00F-B7B0-BF37-53F6F1E5F905}"/>
              </a:ext>
            </a:extLst>
          </p:cNvPr>
          <p:cNvSpPr/>
          <p:nvPr/>
        </p:nvSpPr>
        <p:spPr>
          <a:xfrm>
            <a:off x="594453" y="1634819"/>
            <a:ext cx="8717094" cy="4614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Group 579">
            <a:extLst>
              <a:ext uri="{FF2B5EF4-FFF2-40B4-BE49-F238E27FC236}">
                <a16:creationId xmlns:a16="http://schemas.microsoft.com/office/drawing/2014/main" id="{79FDEBE9-39A1-E159-61FC-3BD9922DA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378992"/>
              </p:ext>
            </p:extLst>
          </p:nvPr>
        </p:nvGraphicFramePr>
        <p:xfrm>
          <a:off x="594453" y="1634819"/>
          <a:ext cx="8717094" cy="4614366"/>
        </p:xfrm>
        <a:graphic>
          <a:graphicData uri="http://schemas.openxmlformats.org/drawingml/2006/table">
            <a:tbl>
              <a:tblPr/>
              <a:tblGrid>
                <a:gridCol w="86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9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1817044171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3741406343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3965694108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2307465461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79416252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3056688976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2562736383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4243647098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1697880220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4275706171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2698484006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3592353799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2402058585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2164856734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729870311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769906906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161573683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1096155775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1736114265"/>
                    </a:ext>
                  </a:extLst>
                </a:gridCol>
                <a:gridCol w="282731">
                  <a:extLst>
                    <a:ext uri="{9D8B030D-6E8A-4147-A177-3AD203B41FA5}">
                      <a16:colId xmlns:a16="http://schemas.microsoft.com/office/drawing/2014/main" val="2502455218"/>
                    </a:ext>
                  </a:extLst>
                </a:gridCol>
              </a:tblGrid>
              <a:tr h="555386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0" marR="0" marT="72000" marB="72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월</a:t>
                      </a:r>
                      <a:endParaRPr lang="en-US" altLang="ko-KR" sz="1400" b="1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9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월</a:t>
                      </a:r>
                      <a:endParaRPr lang="en-US" altLang="ko-KR" sz="1400" b="1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월</a:t>
                      </a:r>
                      <a:endParaRPr lang="en-US" altLang="ko-KR" sz="1400" b="1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월</a:t>
                      </a:r>
                      <a:endParaRPr lang="en-US" altLang="ko-KR" sz="1400" b="1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월</a:t>
                      </a:r>
                      <a:endParaRPr lang="en-US" altLang="ko-KR" sz="1400" b="1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100" b="1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100" b="1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100" b="1" kern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908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0000" marR="90000" marT="36000" marB="3600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6E3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1w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2w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3w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kern="1200" spc="-100" baseline="0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4w</a:t>
                      </a:r>
                    </a:p>
                  </a:txBody>
                  <a:tcPr marL="0" marR="0" marT="72000" marB="72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3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개발</a:t>
                      </a:r>
                      <a:endParaRPr lang="en-US" altLang="ko-KR" sz="1400" b="0" u="none" strike="noStrike" kern="1200" spc="-100" baseline="0" dirty="0">
                        <a:ln>
                          <a:solidFill>
                            <a:schemeClr val="tx2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기획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1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개발기획</a:t>
                      </a:r>
                      <a:r>
                        <a:rPr lang="en-US" altLang="ko-KR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진행 협의</a:t>
                      </a:r>
                      <a:endParaRPr lang="en-US" altLang="ko-KR" sz="1400" b="0" u="none" strike="noStrike" kern="1200" spc="-100" baseline="0" dirty="0">
                        <a:ln>
                          <a:solidFill>
                            <a:schemeClr val="tx2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marL="72000" marR="3600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1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개발 방향 수립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3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개발</a:t>
                      </a:r>
                      <a:endParaRPr lang="en-US" altLang="ko-KR" sz="1400" b="0" u="none" strike="noStrike" kern="1200" spc="-100" baseline="0" dirty="0">
                        <a:ln>
                          <a:solidFill>
                            <a:schemeClr val="tx2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준비</a:t>
                      </a:r>
                      <a:endParaRPr lang="en-US" altLang="ko-KR" sz="1400" b="0" u="none" strike="noStrike" kern="1200" spc="-100" baseline="0" dirty="0">
                        <a:ln>
                          <a:solidFill>
                            <a:schemeClr val="tx2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1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AWS </a:t>
                      </a: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파이프라인 구성 기획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125583"/>
                  </a:ext>
                </a:extLst>
              </a:tr>
              <a:tr h="448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구성 기획 </a:t>
                      </a:r>
                      <a:r>
                        <a:rPr lang="en-US" altLang="ko-KR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(Table </a:t>
                      </a: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정의</a:t>
                      </a:r>
                      <a:r>
                        <a:rPr lang="en-US" altLang="ko-KR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400" b="0" u="none" strike="noStrike" kern="1200" spc="-100" baseline="0" dirty="0">
                        <a:ln>
                          <a:solidFill>
                            <a:schemeClr val="tx2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813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개발</a:t>
                      </a:r>
                      <a:endParaRPr lang="en-US" altLang="ko-KR" sz="1400" b="0" u="none" strike="noStrike" kern="1200" spc="-100" baseline="0" dirty="0">
                        <a:ln>
                          <a:solidFill>
                            <a:schemeClr val="tx2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진행</a:t>
                      </a:r>
                      <a:endParaRPr lang="en-US" altLang="ko-KR" sz="1400" b="0" u="none" strike="noStrike" kern="1200" spc="-100" baseline="0" dirty="0">
                        <a:ln>
                          <a:solidFill>
                            <a:schemeClr val="tx2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1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웹사이트 개발</a:t>
                      </a:r>
                    </a:p>
                  </a:txBody>
                  <a:tcPr marL="7200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582692"/>
                  </a:ext>
                </a:extLst>
              </a:tr>
              <a:tr h="4481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1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AWS </a:t>
                      </a: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파이프라인 구축</a:t>
                      </a:r>
                    </a:p>
                  </a:txBody>
                  <a:tcPr marL="72000" marR="3600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13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en-US" altLang="ko-KR" sz="1100" b="0" u="none" strike="noStrike" kern="1200" spc="-100" baseline="0" dirty="0">
                        <a:ln>
                          <a:solidFill>
                            <a:schemeClr val="tx2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1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구성</a:t>
                      </a:r>
                    </a:p>
                  </a:txBody>
                  <a:tcPr marL="72000" marR="3600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865038"/>
                  </a:ext>
                </a:extLst>
              </a:tr>
              <a:tr h="44813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en-US" altLang="ko-KR" sz="1100" b="0" u="none" strike="noStrike" kern="1200" spc="-100" baseline="0" dirty="0">
                        <a:ln>
                          <a:solidFill>
                            <a:schemeClr val="tx2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1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400" b="0" u="none" strike="noStrike" kern="1200" spc="-100" baseline="0" dirty="0">
                          <a:ln>
                            <a:solidFill>
                              <a:schemeClr val="tx2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추천 시스템 개발</a:t>
                      </a:r>
                    </a:p>
                  </a:txBody>
                  <a:tcPr marL="72000" marR="3600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cap="none" spc="-100" normalizeH="0" baseline="0" dirty="0">
                        <a:ln>
                          <a:noFill/>
                        </a:ln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805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46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F5AB8A12-3C51-47AB-9131-A77E326CD6D3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개발 프로세스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91B29-675B-465D-97C7-74A9CBDD7196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82023-7ED7-423F-8AE1-12AFE9384F54}"/>
              </a:ext>
            </a:extLst>
          </p:cNvPr>
          <p:cNvSpPr/>
          <p:nvPr/>
        </p:nvSpPr>
        <p:spPr>
          <a:xfrm>
            <a:off x="348942" y="1034583"/>
            <a:ext cx="850455" cy="5063705"/>
          </a:xfrm>
          <a:prstGeom prst="rect">
            <a:avLst/>
          </a:prstGeom>
          <a:solidFill>
            <a:schemeClr val="bg2">
              <a:lumMod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A3703D-653E-4D43-B92A-4709E176906D}"/>
              </a:ext>
            </a:extLst>
          </p:cNvPr>
          <p:cNvSpPr/>
          <p:nvPr/>
        </p:nvSpPr>
        <p:spPr>
          <a:xfrm>
            <a:off x="417341" y="1225721"/>
            <a:ext cx="713658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 defTabSz="914231">
              <a:defRPr/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FF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</a:p>
          <a:p>
            <a:pPr lvl="0" algn="ctr" defTabSz="914231">
              <a:defRPr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인프라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구축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A89B9AB-AC0F-4F21-BD04-1861F6DB57A6}"/>
              </a:ext>
            </a:extLst>
          </p:cNvPr>
          <p:cNvCxnSpPr/>
          <p:nvPr/>
        </p:nvCxnSpPr>
        <p:spPr>
          <a:xfrm>
            <a:off x="458072" y="2350643"/>
            <a:ext cx="6321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998BC1E-8840-48E9-A2E8-87541BC88AF3}"/>
              </a:ext>
            </a:extLst>
          </p:cNvPr>
          <p:cNvSpPr/>
          <p:nvPr/>
        </p:nvSpPr>
        <p:spPr>
          <a:xfrm>
            <a:off x="410691" y="2441575"/>
            <a:ext cx="713658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 defTabSz="914231">
              <a:defRPr/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FF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</a:p>
          <a:p>
            <a:pPr lvl="0" algn="ctr" defTabSz="914231">
              <a:defRPr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 defTabSz="914231">
              <a:defRPr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 defTabSz="914231">
              <a:defRPr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구축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6100DF8-CC2A-4022-A7DB-4F42968B17FA}"/>
              </a:ext>
            </a:extLst>
          </p:cNvPr>
          <p:cNvCxnSpPr/>
          <p:nvPr/>
        </p:nvCxnSpPr>
        <p:spPr>
          <a:xfrm>
            <a:off x="458072" y="5119287"/>
            <a:ext cx="6321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32EE5F-5CF5-409E-8965-92733EA9E6E2}"/>
              </a:ext>
            </a:extLst>
          </p:cNvPr>
          <p:cNvSpPr/>
          <p:nvPr/>
        </p:nvSpPr>
        <p:spPr>
          <a:xfrm>
            <a:off x="417340" y="5203673"/>
            <a:ext cx="713658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 defTabSz="914231">
              <a:defRPr/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FF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</a:p>
          <a:p>
            <a:pPr lvl="0" algn="ctr" defTabSz="914231">
              <a:defRPr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 defTabSz="914231">
              <a:defRPr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558C97-DB23-4E01-A05A-72D2013C934E}"/>
              </a:ext>
            </a:extLst>
          </p:cNvPr>
          <p:cNvSpPr txBox="1"/>
          <p:nvPr/>
        </p:nvSpPr>
        <p:spPr>
          <a:xfrm>
            <a:off x="1331067" y="1042623"/>
            <a:ext cx="2652491" cy="121327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126000" tIns="108000" rIns="90000" bIns="36000" rtlCol="0" anchor="t">
            <a:noAutofit/>
          </a:bodyPr>
          <a:lstStyle/>
          <a:p>
            <a:pPr marL="180000" indent="-180000">
              <a:spcBef>
                <a:spcPts val="200"/>
              </a:spcBef>
              <a:buBlip>
                <a:blip r:embed="rId3"/>
              </a:buBlip>
            </a:pP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웹사이트 </a:t>
            </a:r>
            <a:endParaRPr lang="en-US" altLang="ko-KR" sz="16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Flask</a:t>
            </a: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632C49-EB21-41F0-B09E-4AEB7660225C}"/>
              </a:ext>
            </a:extLst>
          </p:cNvPr>
          <p:cNvSpPr txBox="1"/>
          <p:nvPr/>
        </p:nvSpPr>
        <p:spPr>
          <a:xfrm>
            <a:off x="1279830" y="2442871"/>
            <a:ext cx="1555448" cy="121327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126000" tIns="180000" rIns="90000" bIns="36000" rtlCol="0" anchor="t">
            <a:noAutofit/>
          </a:bodyPr>
          <a:lstStyle/>
          <a:p>
            <a:pPr marL="180000" indent="-180000">
              <a:spcBef>
                <a:spcPts val="200"/>
              </a:spcBef>
              <a:buBlip>
                <a:blip r:embed="rId3"/>
              </a:buBlip>
            </a:pP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</a:t>
            </a:r>
            <a:endParaRPr lang="en-US" altLang="ko-KR" sz="16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 로그 수집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939C49-819D-489E-BD7E-6A535EF648A2}"/>
              </a:ext>
            </a:extLst>
          </p:cNvPr>
          <p:cNvSpPr txBox="1"/>
          <p:nvPr/>
        </p:nvSpPr>
        <p:spPr>
          <a:xfrm>
            <a:off x="5774150" y="5188335"/>
            <a:ext cx="3706443" cy="909954"/>
          </a:xfrm>
          <a:prstGeom prst="rect">
            <a:avLst/>
          </a:prstGeom>
          <a:solidFill>
            <a:srgbClr val="FFFF99"/>
          </a:solidFill>
          <a:ln w="19050">
            <a:solidFill>
              <a:srgbClr val="DF4E4E"/>
            </a:solidFill>
          </a:ln>
        </p:spPr>
        <p:txBody>
          <a:bodyPr wrap="square" lIns="126000" tIns="36000" rIns="90000" bIns="36000" rtlCol="0" anchor="ctr">
            <a:noAutofit/>
          </a:bodyPr>
          <a:lstStyle/>
          <a:p>
            <a:pPr marL="180000" indent="-180000">
              <a:spcBef>
                <a:spcPts val="200"/>
              </a:spcBef>
              <a:buBlip>
                <a:blip r:embed="rId3"/>
              </a:buBlip>
            </a:pP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피드백 반영 개선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061343-70AF-4D34-9B53-CCF47949AF24}"/>
              </a:ext>
            </a:extLst>
          </p:cNvPr>
          <p:cNvSpPr txBox="1"/>
          <p:nvPr/>
        </p:nvSpPr>
        <p:spPr>
          <a:xfrm>
            <a:off x="4595998" y="3799075"/>
            <a:ext cx="2138912" cy="121327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126000" tIns="36000" rIns="90000" bIns="36000" rtlCol="0" anchor="ctr">
            <a:noAutofit/>
          </a:bodyPr>
          <a:lstStyle/>
          <a:p>
            <a:pPr marL="180000" indent="-180000">
              <a:spcBef>
                <a:spcPts val="200"/>
              </a:spcBef>
              <a:buBlip>
                <a:blip r:embed="rId3"/>
              </a:buBlip>
            </a:pP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평가</a:t>
            </a: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일관성 검증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콘텐츠 평점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D9D6830-EDDB-4593-82AA-9FED99EC01E7}"/>
              </a:ext>
            </a:extLst>
          </p:cNvPr>
          <p:cNvCxnSpPr/>
          <p:nvPr/>
        </p:nvCxnSpPr>
        <p:spPr>
          <a:xfrm>
            <a:off x="1301927" y="2350643"/>
            <a:ext cx="818340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43E3346-B322-4D27-9700-4DAA3945F458}"/>
              </a:ext>
            </a:extLst>
          </p:cNvPr>
          <p:cNvCxnSpPr/>
          <p:nvPr/>
        </p:nvCxnSpPr>
        <p:spPr>
          <a:xfrm>
            <a:off x="1301927" y="5108912"/>
            <a:ext cx="818340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화살표: 아래쪽 115">
            <a:extLst>
              <a:ext uri="{FF2B5EF4-FFF2-40B4-BE49-F238E27FC236}">
                <a16:creationId xmlns:a16="http://schemas.microsoft.com/office/drawing/2014/main" id="{FBDBB943-DD2A-4A2B-88C1-7A55C2BDED3A}"/>
              </a:ext>
            </a:extLst>
          </p:cNvPr>
          <p:cNvSpPr/>
          <p:nvPr/>
        </p:nvSpPr>
        <p:spPr>
          <a:xfrm rot="16200000">
            <a:off x="5191734" y="5239410"/>
            <a:ext cx="491977" cy="807804"/>
          </a:xfrm>
          <a:prstGeom prst="downArrow">
            <a:avLst/>
          </a:prstGeom>
          <a:gradFill>
            <a:gsLst>
              <a:gs pos="500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50000"/>
                  <a:lumOff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rgbClr val="0459A1">
                    <a:alpha val="0"/>
                  </a:srgbClr>
                </a:solidFill>
              </a:ln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E0A0BE-B9EA-4716-866A-DB6028E8072D}"/>
              </a:ext>
            </a:extLst>
          </p:cNvPr>
          <p:cNvSpPr txBox="1"/>
          <p:nvPr/>
        </p:nvSpPr>
        <p:spPr>
          <a:xfrm>
            <a:off x="4051956" y="1055294"/>
            <a:ext cx="2279557" cy="121327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126000" tIns="108000" rIns="90000" bIns="36000" rtlCol="0" anchor="t">
            <a:noAutofit/>
          </a:bodyPr>
          <a:lstStyle/>
          <a:p>
            <a:pPr marL="180000" indent="-180000">
              <a:spcBef>
                <a:spcPts val="200"/>
              </a:spcBef>
              <a:buBlip>
                <a:blip r:embed="rId3"/>
              </a:buBlip>
            </a:pP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파이프라인</a:t>
            </a: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 Gateway</a:t>
            </a: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kinesis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Glue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4EDFE9-38B0-49EC-AACF-F596A2FF755A}"/>
              </a:ext>
            </a:extLst>
          </p:cNvPr>
          <p:cNvSpPr txBox="1"/>
          <p:nvPr/>
        </p:nvSpPr>
        <p:spPr>
          <a:xfrm>
            <a:off x="3336338" y="2442871"/>
            <a:ext cx="1616662" cy="121327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126000" tIns="180000" rIns="90000" bIns="36000" rtlCol="0" anchor="t">
            <a:noAutofit/>
          </a:bodyPr>
          <a:lstStyle/>
          <a:p>
            <a:pPr marL="180000" lvl="0" indent="-180000">
              <a:spcBef>
                <a:spcPts val="200"/>
              </a:spcBef>
              <a:buBlip>
                <a:blip r:embed="rId3"/>
              </a:buBlip>
            </a:pPr>
            <a:r>
              <a:rPr lang="ko-KR" altLang="en-US" sz="16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처리</a:t>
            </a:r>
            <a:endParaRPr lang="en-US" altLang="ko-KR" sz="16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lvl="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Glue ETL </a:t>
            </a:r>
            <a:r>
              <a:rPr lang="ko-KR" altLang="en-US" sz="1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과정</a:t>
            </a:r>
            <a:endParaRPr lang="en-US" altLang="ko-KR" sz="14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분석에 필요한 테이블 변환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23A019-EFB5-4639-BF48-56BF79A11B0F}"/>
              </a:ext>
            </a:extLst>
          </p:cNvPr>
          <p:cNvSpPr txBox="1"/>
          <p:nvPr/>
        </p:nvSpPr>
        <p:spPr>
          <a:xfrm>
            <a:off x="1301928" y="3789214"/>
            <a:ext cx="2750028" cy="121327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126000" tIns="36000" rIns="90000" bIns="36000" rtlCol="0" anchor="ctr">
            <a:noAutofit/>
          </a:bodyPr>
          <a:lstStyle/>
          <a:p>
            <a:pPr marL="180000" indent="-180000">
              <a:spcBef>
                <a:spcPts val="200"/>
              </a:spcBef>
              <a:buBlip>
                <a:blip r:embed="rId3"/>
              </a:buBlip>
            </a:pP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Python Scikit-Learn(ML)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개인화 콘텐츠 추천 서비스 제공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협업 필터링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C6F6F8-4321-4BF3-9E8C-5894684E7B1B}"/>
              </a:ext>
            </a:extLst>
          </p:cNvPr>
          <p:cNvSpPr txBox="1"/>
          <p:nvPr/>
        </p:nvSpPr>
        <p:spPr>
          <a:xfrm>
            <a:off x="1301927" y="5188335"/>
            <a:ext cx="3706443" cy="90995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126000" tIns="36000" rIns="90000" bIns="36000" rtlCol="0" anchor="ctr">
            <a:noAutofit/>
          </a:bodyPr>
          <a:lstStyle/>
          <a:p>
            <a:pPr marL="180000" indent="-180000">
              <a:spcBef>
                <a:spcPts val="200"/>
              </a:spcBef>
              <a:buBlip>
                <a:blip r:embed="rId3"/>
              </a:buBlip>
            </a:pP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배포 및 운영</a:t>
            </a: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사용자 대상 만족도 및 개선사항 도출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화살표: 아래쪽 114">
            <a:extLst>
              <a:ext uri="{FF2B5EF4-FFF2-40B4-BE49-F238E27FC236}">
                <a16:creationId xmlns:a16="http://schemas.microsoft.com/office/drawing/2014/main" id="{065A6DB0-B7F1-4443-AE4D-491D5008E02C}"/>
              </a:ext>
            </a:extLst>
          </p:cNvPr>
          <p:cNvSpPr/>
          <p:nvPr/>
        </p:nvSpPr>
        <p:spPr>
          <a:xfrm rot="16200000">
            <a:off x="4100480" y="3971278"/>
            <a:ext cx="491977" cy="826901"/>
          </a:xfrm>
          <a:prstGeom prst="downArrow">
            <a:avLst/>
          </a:prstGeom>
          <a:gradFill>
            <a:gsLst>
              <a:gs pos="500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50000"/>
                  <a:lumOff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rgbClr val="0459A1">
                    <a:alpha val="0"/>
                  </a:srgbClr>
                </a:solidFill>
              </a:ln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0078" y="929720"/>
            <a:ext cx="9456835" cy="424267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1" name="직사각형 60"/>
          <p:cNvSpPr/>
          <p:nvPr/>
        </p:nvSpPr>
        <p:spPr>
          <a:xfrm>
            <a:off x="439577" y="6241905"/>
            <a:ext cx="764561" cy="13594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" name="TextBox 61"/>
          <p:cNvSpPr txBox="1"/>
          <p:nvPr/>
        </p:nvSpPr>
        <p:spPr>
          <a:xfrm>
            <a:off x="1195512" y="6164671"/>
            <a:ext cx="241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범위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E0A0BE-B9EA-4716-866A-DB6028E8072D}"/>
              </a:ext>
            </a:extLst>
          </p:cNvPr>
          <p:cNvSpPr txBox="1"/>
          <p:nvPr/>
        </p:nvSpPr>
        <p:spPr>
          <a:xfrm>
            <a:off x="6466410" y="1034583"/>
            <a:ext cx="3018924" cy="121327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126000" tIns="108000" rIns="90000" bIns="36000" rtlCol="0" anchor="t">
            <a:noAutofit/>
          </a:bodyPr>
          <a:lstStyle/>
          <a:p>
            <a:pPr marL="180000" indent="-180000">
              <a:spcBef>
                <a:spcPts val="200"/>
              </a:spcBef>
              <a:buBlip>
                <a:blip r:embed="rId3"/>
              </a:buBlip>
            </a:pP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이용자 데이터 테이블 관리 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MySql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A89B9AB-AC0F-4F21-BD04-1861F6DB57A6}"/>
              </a:ext>
            </a:extLst>
          </p:cNvPr>
          <p:cNvCxnSpPr/>
          <p:nvPr/>
        </p:nvCxnSpPr>
        <p:spPr>
          <a:xfrm>
            <a:off x="461998" y="3722359"/>
            <a:ext cx="6321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98BC1E-8840-48E9-A2E8-87541BC88AF3}"/>
              </a:ext>
            </a:extLst>
          </p:cNvPr>
          <p:cNvSpPr/>
          <p:nvPr/>
        </p:nvSpPr>
        <p:spPr>
          <a:xfrm>
            <a:off x="430464" y="3838082"/>
            <a:ext cx="713658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 defTabSz="914231">
              <a:defRPr/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FF9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</a:p>
          <a:p>
            <a:pPr lvl="0" algn="ctr" defTabSz="914231">
              <a:defRPr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 defTabSz="914231">
              <a:defRPr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 defTabSz="914231">
              <a:defRPr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4EDFE9-38B0-49EC-AACF-F596A2FF755A}"/>
              </a:ext>
            </a:extLst>
          </p:cNvPr>
          <p:cNvSpPr txBox="1"/>
          <p:nvPr/>
        </p:nvSpPr>
        <p:spPr>
          <a:xfrm>
            <a:off x="5365592" y="2442871"/>
            <a:ext cx="1845352" cy="1207379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126000" tIns="180000" rIns="90000" bIns="36000" rtlCol="0" anchor="t">
            <a:noAutofit/>
          </a:bodyPr>
          <a:lstStyle/>
          <a:p>
            <a:pPr marL="180000" indent="-180000">
              <a:spcBef>
                <a:spcPts val="200"/>
              </a:spcBef>
              <a:buBlip>
                <a:blip r:embed="rId3"/>
              </a:buBlip>
            </a:pP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</a:t>
            </a: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기초 통계 분석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(ex.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빈도분석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94EDFE9-38B0-49EC-AACF-F596A2FF755A}"/>
              </a:ext>
            </a:extLst>
          </p:cNvPr>
          <p:cNvSpPr txBox="1"/>
          <p:nvPr/>
        </p:nvSpPr>
        <p:spPr>
          <a:xfrm>
            <a:off x="7691718" y="2454182"/>
            <a:ext cx="1865340" cy="121327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126000" tIns="180000" rIns="90000" bIns="36000" rtlCol="0" anchor="t">
            <a:noAutofit/>
          </a:bodyPr>
          <a:lstStyle/>
          <a:p>
            <a:pPr marL="180000" indent="-180000">
              <a:spcBef>
                <a:spcPts val="200"/>
              </a:spcBef>
              <a:buBlip>
                <a:blip r:embed="rId3"/>
              </a:buBlip>
            </a:pP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빈도 기반 추천</a:t>
            </a:r>
            <a:r>
              <a:rPr lang="en-US" altLang="ko-KR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정보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콘텐츠 장르별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콘텐츠 순위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화살표: 아래쪽 113">
            <a:extLst>
              <a:ext uri="{FF2B5EF4-FFF2-40B4-BE49-F238E27FC236}">
                <a16:creationId xmlns:a16="http://schemas.microsoft.com/office/drawing/2014/main" id="{7CA58A58-F992-4463-B178-27AC6BBBB952}"/>
              </a:ext>
            </a:extLst>
          </p:cNvPr>
          <p:cNvSpPr/>
          <p:nvPr/>
        </p:nvSpPr>
        <p:spPr>
          <a:xfrm rot="16200000">
            <a:off x="7205343" y="2716447"/>
            <a:ext cx="491977" cy="742749"/>
          </a:xfrm>
          <a:prstGeom prst="downArrow">
            <a:avLst/>
          </a:prstGeom>
          <a:gradFill>
            <a:gsLst>
              <a:gs pos="500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50000"/>
                  <a:lumOff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rgbClr val="0459A1">
                    <a:alpha val="0"/>
                  </a:srgbClr>
                </a:solidFill>
              </a:ln>
            </a:endParaRPr>
          </a:p>
        </p:txBody>
      </p:sp>
      <p:sp>
        <p:nvSpPr>
          <p:cNvPr id="69" name="화살표: 아래쪽 113">
            <a:extLst>
              <a:ext uri="{FF2B5EF4-FFF2-40B4-BE49-F238E27FC236}">
                <a16:creationId xmlns:a16="http://schemas.microsoft.com/office/drawing/2014/main" id="{7CA58A58-F992-4463-B178-27AC6BBBB952}"/>
              </a:ext>
            </a:extLst>
          </p:cNvPr>
          <p:cNvSpPr/>
          <p:nvPr/>
        </p:nvSpPr>
        <p:spPr>
          <a:xfrm rot="16200000">
            <a:off x="4890045" y="2684285"/>
            <a:ext cx="491977" cy="742750"/>
          </a:xfrm>
          <a:prstGeom prst="downArrow">
            <a:avLst/>
          </a:prstGeom>
          <a:gradFill>
            <a:gsLst>
              <a:gs pos="500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50000"/>
                  <a:lumOff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rgbClr val="0459A1">
                    <a:alpha val="0"/>
                  </a:srgbClr>
                </a:solidFill>
              </a:ln>
            </a:endParaRPr>
          </a:p>
        </p:txBody>
      </p:sp>
      <p:sp>
        <p:nvSpPr>
          <p:cNvPr id="70" name="화살표: 아래쪽 113">
            <a:extLst>
              <a:ext uri="{FF2B5EF4-FFF2-40B4-BE49-F238E27FC236}">
                <a16:creationId xmlns:a16="http://schemas.microsoft.com/office/drawing/2014/main" id="{7CA58A58-F992-4463-B178-27AC6BBBB952}"/>
              </a:ext>
            </a:extLst>
          </p:cNvPr>
          <p:cNvSpPr/>
          <p:nvPr/>
        </p:nvSpPr>
        <p:spPr>
          <a:xfrm rot="16200000">
            <a:off x="2834389" y="2678059"/>
            <a:ext cx="491977" cy="742750"/>
          </a:xfrm>
          <a:prstGeom prst="downArrow">
            <a:avLst/>
          </a:prstGeom>
          <a:gradFill>
            <a:gsLst>
              <a:gs pos="500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50000"/>
                  <a:lumOff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rgbClr val="0459A1">
                    <a:alpha val="0"/>
                  </a:srgbClr>
                </a:solidFill>
              </a:ln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061343-70AF-4D34-9B53-CCF47949AF24}"/>
              </a:ext>
            </a:extLst>
          </p:cNvPr>
          <p:cNvSpPr txBox="1"/>
          <p:nvPr/>
        </p:nvSpPr>
        <p:spPr>
          <a:xfrm>
            <a:off x="7116179" y="3781174"/>
            <a:ext cx="2364414" cy="121327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wrap="square" lIns="126000" tIns="36000" rIns="90000" bIns="36000" rtlCol="0" anchor="ctr">
            <a:noAutofit/>
          </a:bodyPr>
          <a:lstStyle/>
          <a:p>
            <a:pPr marL="180000" indent="-180000">
              <a:spcBef>
                <a:spcPts val="200"/>
              </a:spcBef>
              <a:buBlip>
                <a:blip r:embed="rId3"/>
              </a:buBlip>
            </a:pPr>
            <a:r>
              <a:rPr lang="ko-KR" altLang="en-US" sz="16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피드백 반영</a:t>
            </a:r>
          </a:p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추가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 및 개선</a:t>
            </a:r>
          </a:p>
        </p:txBody>
      </p:sp>
      <p:sp>
        <p:nvSpPr>
          <p:cNvPr id="72" name="화살표: 아래쪽 114">
            <a:extLst>
              <a:ext uri="{FF2B5EF4-FFF2-40B4-BE49-F238E27FC236}">
                <a16:creationId xmlns:a16="http://schemas.microsoft.com/office/drawing/2014/main" id="{065A6DB0-B7F1-4443-AE4D-491D5008E02C}"/>
              </a:ext>
            </a:extLst>
          </p:cNvPr>
          <p:cNvSpPr/>
          <p:nvPr/>
        </p:nvSpPr>
        <p:spPr>
          <a:xfrm rot="16200000">
            <a:off x="6629325" y="4012465"/>
            <a:ext cx="491977" cy="826901"/>
          </a:xfrm>
          <a:prstGeom prst="downArrow">
            <a:avLst/>
          </a:prstGeom>
          <a:gradFill>
            <a:gsLst>
              <a:gs pos="50000">
                <a:schemeClr val="tx1">
                  <a:lumMod val="50000"/>
                  <a:lumOff val="50000"/>
                </a:schemeClr>
              </a:gs>
              <a:gs pos="0">
                <a:schemeClr val="tx1">
                  <a:lumMod val="50000"/>
                  <a:lumOff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rgbClr val="0459A1">
                    <a:alpha val="0"/>
                  </a:srgbClr>
                </a:solidFill>
              </a:ln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D9D6830-EDDB-4593-82AA-9FED99EC01E7}"/>
              </a:ext>
            </a:extLst>
          </p:cNvPr>
          <p:cNvCxnSpPr/>
          <p:nvPr/>
        </p:nvCxnSpPr>
        <p:spPr>
          <a:xfrm>
            <a:off x="1301927" y="3713733"/>
            <a:ext cx="818340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3C888D-23D5-EBC8-6E6B-DEA81873C318}"/>
              </a:ext>
            </a:extLst>
          </p:cNvPr>
          <p:cNvSpPr txBox="1"/>
          <p:nvPr/>
        </p:nvSpPr>
        <p:spPr>
          <a:xfrm>
            <a:off x="4823229" y="1868742"/>
            <a:ext cx="8441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00" indent="-108000"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S3</a:t>
            </a:r>
          </a:p>
        </p:txBody>
      </p:sp>
    </p:spTree>
    <p:extLst>
      <p:ext uri="{BB962C8B-B14F-4D97-AF65-F5344CB8AC3E}">
        <p14:creationId xmlns:p14="http://schemas.microsoft.com/office/powerpoint/2010/main" val="25458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0510875-10E3-4DE3-981C-4ACD6DFCB1B4}"/>
              </a:ext>
            </a:extLst>
          </p:cNvPr>
          <p:cNvSpPr/>
          <p:nvPr/>
        </p:nvSpPr>
        <p:spPr>
          <a:xfrm>
            <a:off x="452435" y="1095556"/>
            <a:ext cx="9037639" cy="539414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81" name="평행 사변형 80">
            <a:extLst>
              <a:ext uri="{FF2B5EF4-FFF2-40B4-BE49-F238E27FC236}">
                <a16:creationId xmlns:a16="http://schemas.microsoft.com/office/drawing/2014/main" id="{F5AB8A12-3C51-47AB-9131-A77E326CD6D3}"/>
              </a:ext>
            </a:extLst>
          </p:cNvPr>
          <p:cNvSpPr/>
          <p:nvPr/>
        </p:nvSpPr>
        <p:spPr>
          <a:xfrm>
            <a:off x="153736" y="109506"/>
            <a:ext cx="7794979" cy="619125"/>
          </a:xfrm>
          <a:prstGeom prst="parallelogram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>
              <a:defRPr/>
            </a:pPr>
            <a:r>
              <a:rPr lang="ko-KR" altLang="en-US" sz="2800" b="1" kern="0" dirty="0">
                <a:ln w="15875">
                  <a:noFill/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환경 및 기술</a:t>
            </a:r>
            <a:endParaRPr lang="ko-KR" alt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91B29-675B-465D-97C7-74A9CBDD7196}"/>
              </a:ext>
            </a:extLst>
          </p:cNvPr>
          <p:cNvSpPr txBox="1"/>
          <p:nvPr/>
        </p:nvSpPr>
        <p:spPr>
          <a:xfrm>
            <a:off x="-124069" y="40237"/>
            <a:ext cx="1101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</a:t>
            </a:r>
            <a:r>
              <a:rPr lang="en-US" altLang="ko-KR" sz="4000" kern="0" spc="-120" dirty="0">
                <a:ln w="15875">
                  <a:noFill/>
                </a:ln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sz="3200" spc="-12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DC1A0B-3353-6FB0-8D1B-5FEEE0BF86D6}"/>
              </a:ext>
            </a:extLst>
          </p:cNvPr>
          <p:cNvSpPr/>
          <p:nvPr/>
        </p:nvSpPr>
        <p:spPr>
          <a:xfrm>
            <a:off x="2080164" y="3922622"/>
            <a:ext cx="2666762" cy="2224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86BA78-AF30-FB7F-9AD8-F0C88B0B54A1}"/>
              </a:ext>
            </a:extLst>
          </p:cNvPr>
          <p:cNvSpPr/>
          <p:nvPr/>
        </p:nvSpPr>
        <p:spPr>
          <a:xfrm>
            <a:off x="2080164" y="3922622"/>
            <a:ext cx="2666762" cy="3615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72000" tIns="54000" rIns="72000" bIns="54000" anchor="ctr">
            <a:no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및 디버깅 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60239A-8C24-9001-DD6A-7C700C02AFA9}"/>
              </a:ext>
            </a:extLst>
          </p:cNvPr>
          <p:cNvSpPr/>
          <p:nvPr/>
        </p:nvSpPr>
        <p:spPr>
          <a:xfrm>
            <a:off x="5117935" y="3922622"/>
            <a:ext cx="2666761" cy="2224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24396E-3A91-CB0B-5D1E-36B2D7EE8AFC}"/>
              </a:ext>
            </a:extLst>
          </p:cNvPr>
          <p:cNvSpPr/>
          <p:nvPr/>
        </p:nvSpPr>
        <p:spPr>
          <a:xfrm>
            <a:off x="5117934" y="3922622"/>
            <a:ext cx="2666761" cy="3615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72000" tIns="54000" rIns="72000" bIns="54000" anchor="ctr">
            <a:no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클라우드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EA06EF-7305-4D3F-6E07-09D2CAAE326F}"/>
              </a:ext>
            </a:extLst>
          </p:cNvPr>
          <p:cNvSpPr/>
          <p:nvPr/>
        </p:nvSpPr>
        <p:spPr>
          <a:xfrm>
            <a:off x="612508" y="1430083"/>
            <a:ext cx="2666762" cy="2224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1E0A8-C9A1-5008-ADB4-6873C277FE20}"/>
              </a:ext>
            </a:extLst>
          </p:cNvPr>
          <p:cNvSpPr/>
          <p:nvPr/>
        </p:nvSpPr>
        <p:spPr>
          <a:xfrm>
            <a:off x="612509" y="1430086"/>
            <a:ext cx="2666762" cy="3615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72000" tIns="54000" rIns="72000" bIns="54000" anchor="ctr">
            <a:no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 개발 언어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FAE03-ED99-91ED-DD42-C1C96DC24F7C}"/>
              </a:ext>
            </a:extLst>
          </p:cNvPr>
          <p:cNvSpPr/>
          <p:nvPr/>
        </p:nvSpPr>
        <p:spPr>
          <a:xfrm>
            <a:off x="3636886" y="1430083"/>
            <a:ext cx="2666761" cy="2224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820BF9-8316-D593-9EF6-2D4A17291FE4}"/>
              </a:ext>
            </a:extLst>
          </p:cNvPr>
          <p:cNvSpPr/>
          <p:nvPr/>
        </p:nvSpPr>
        <p:spPr>
          <a:xfrm>
            <a:off x="3636889" y="1430086"/>
            <a:ext cx="2666761" cy="3615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72000" tIns="54000" rIns="72000" bIns="54000" anchor="ctr">
            <a:no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베이스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E38726-210E-CC2D-3709-9BDB858B45BD}"/>
              </a:ext>
            </a:extLst>
          </p:cNvPr>
          <p:cNvSpPr/>
          <p:nvPr/>
        </p:nvSpPr>
        <p:spPr>
          <a:xfrm>
            <a:off x="6661265" y="1430083"/>
            <a:ext cx="2666760" cy="2224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B82989-EA2F-D5AD-011D-44830BDE12FB}"/>
              </a:ext>
            </a:extLst>
          </p:cNvPr>
          <p:cNvSpPr/>
          <p:nvPr/>
        </p:nvSpPr>
        <p:spPr>
          <a:xfrm>
            <a:off x="6661268" y="1430086"/>
            <a:ext cx="2666760" cy="3615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lIns="72000" tIns="54000" rIns="72000" bIns="54000" anchor="ctr">
            <a:no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프론트</a:t>
            </a:r>
          </a:p>
        </p:txBody>
      </p:sp>
      <p:pic>
        <p:nvPicPr>
          <p:cNvPr id="16" name="_x586380184" descr="EMB000050900f30">
            <a:extLst>
              <a:ext uri="{FF2B5EF4-FFF2-40B4-BE49-F238E27FC236}">
                <a16:creationId xmlns:a16="http://schemas.microsoft.com/office/drawing/2014/main" id="{26DAD555-FE33-812A-E691-38B979A8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48" y="2156512"/>
            <a:ext cx="1491877" cy="111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586379248" descr="EMB000050900f31">
            <a:extLst>
              <a:ext uri="{FF2B5EF4-FFF2-40B4-BE49-F238E27FC236}">
                <a16:creationId xmlns:a16="http://schemas.microsoft.com/office/drawing/2014/main" id="{B9680BB6-04A5-7BA5-04D7-FDA2E588E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346" y="2166349"/>
            <a:ext cx="1557841" cy="105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586381192" descr="EMB000050900f3f">
            <a:extLst>
              <a:ext uri="{FF2B5EF4-FFF2-40B4-BE49-F238E27FC236}">
                <a16:creationId xmlns:a16="http://schemas.microsoft.com/office/drawing/2014/main" id="{FDB3DCE9-7F2D-FF30-2F52-A19004EF4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84" b="89865" l="5751" r="95847">
                        <a14:foregroundMark x1="13099" y1="47297" x2="13099" y2="47297"/>
                        <a14:foregroundMark x1="6709" y1="47297" x2="6709" y2="47297"/>
                        <a14:foregroundMark x1="6070" y1="58784" x2="6070" y2="58784"/>
                        <a14:foregroundMark x1="45367" y1="39865" x2="45367" y2="39865"/>
                        <a14:foregroundMark x1="44089" y1="35135" x2="44089" y2="67568"/>
                        <a14:foregroundMark x1="63898" y1="46622" x2="59001" y2="44896"/>
                        <a14:foregroundMark x1="77955" y1="17568" x2="77316" y2="47297"/>
                        <a14:foregroundMark x1="91054" y1="48649" x2="91054" y2="48649"/>
                        <a14:foregroundMark x1="91054" y1="48649" x2="91054" y2="48649"/>
                        <a14:foregroundMark x1="33866" y1="47297" x2="33866" y2="52580"/>
                        <a14:foregroundMark x1="29073" y1="42568" x2="27461" y2="48251"/>
                        <a14:foregroundMark x1="35052" y1="62887" x2="35463" y2="66216"/>
                        <a14:foregroundMark x1="33546" y1="50676" x2="33881" y2="53392"/>
                        <a14:backgroundMark x1="27157" y1="54054" x2="27157" y2="54054"/>
                        <a14:backgroundMark x1="26198" y1="54054" x2="26198" y2="54054"/>
                        <a14:backgroundMark x1="26198" y1="54054" x2="26198" y2="54054"/>
                        <a14:backgroundMark x1="55591" y1="38514" x2="48562" y2="50676"/>
                        <a14:backgroundMark x1="97125" y1="60811" x2="96166" y2="67568"/>
                        <a14:backgroundMark x1="29073" y1="52027" x2="25879" y2="55405"/>
                        <a14:backgroundMark x1="34505" y1="62162" x2="34505" y2="62162"/>
                        <a14:backgroundMark x1="33866" y1="57432" x2="34185" y2="60135"/>
                        <a14:backgroundMark x1="32588" y1="56757" x2="34505" y2="63514"/>
                        <a14:backgroundMark x1="32907" y1="54054" x2="33546" y2="581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04" y="4839941"/>
            <a:ext cx="1491877" cy="70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DCD167D-59D3-7970-A954-AD4988623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184" y="2832113"/>
            <a:ext cx="1164385" cy="6537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12F4B3-5F8D-D946-B5F7-3C45A35768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807940" y="4538362"/>
            <a:ext cx="1286747" cy="1286749"/>
          </a:xfrm>
          <a:custGeom>
            <a:avLst/>
            <a:gdLst>
              <a:gd name="connsiteX0" fmla="*/ 115993 w 1679387"/>
              <a:gd name="connsiteY0" fmla="*/ 0 h 1679389"/>
              <a:gd name="connsiteX1" fmla="*/ 1563392 w 1679387"/>
              <a:gd name="connsiteY1" fmla="*/ 0 h 1679389"/>
              <a:gd name="connsiteX2" fmla="*/ 1679387 w 1679387"/>
              <a:gd name="connsiteY2" fmla="*/ 115995 h 1679389"/>
              <a:gd name="connsiteX3" fmla="*/ 1679387 w 1679387"/>
              <a:gd name="connsiteY3" fmla="*/ 1563394 h 1679389"/>
              <a:gd name="connsiteX4" fmla="*/ 1563392 w 1679387"/>
              <a:gd name="connsiteY4" fmla="*/ 1679389 h 1679389"/>
              <a:gd name="connsiteX5" fmla="*/ 115993 w 1679387"/>
              <a:gd name="connsiteY5" fmla="*/ 1679389 h 1679389"/>
              <a:gd name="connsiteX6" fmla="*/ 9114 w 1679387"/>
              <a:gd name="connsiteY6" fmla="*/ 1608545 h 1679389"/>
              <a:gd name="connsiteX7" fmla="*/ 0 w 1679387"/>
              <a:gd name="connsiteY7" fmla="*/ 1563404 h 1679389"/>
              <a:gd name="connsiteX8" fmla="*/ 0 w 1679387"/>
              <a:gd name="connsiteY8" fmla="*/ 115985 h 1679389"/>
              <a:gd name="connsiteX9" fmla="*/ 9114 w 1679387"/>
              <a:gd name="connsiteY9" fmla="*/ 70845 h 1679389"/>
              <a:gd name="connsiteX10" fmla="*/ 115993 w 1679387"/>
              <a:gd name="connsiteY10" fmla="*/ 0 h 16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9387" h="1679389">
                <a:moveTo>
                  <a:pt x="115993" y="0"/>
                </a:moveTo>
                <a:lnTo>
                  <a:pt x="1563392" y="0"/>
                </a:lnTo>
                <a:cubicBezTo>
                  <a:pt x="1627454" y="0"/>
                  <a:pt x="1679387" y="51933"/>
                  <a:pt x="1679387" y="115995"/>
                </a:cubicBezTo>
                <a:lnTo>
                  <a:pt x="1679387" y="1563394"/>
                </a:lnTo>
                <a:cubicBezTo>
                  <a:pt x="1679387" y="1627456"/>
                  <a:pt x="1627454" y="1679389"/>
                  <a:pt x="1563392" y="1679389"/>
                </a:cubicBezTo>
                <a:lnTo>
                  <a:pt x="115993" y="1679389"/>
                </a:lnTo>
                <a:cubicBezTo>
                  <a:pt x="67947" y="1679389"/>
                  <a:pt x="26723" y="1650177"/>
                  <a:pt x="9114" y="1608545"/>
                </a:cubicBezTo>
                <a:lnTo>
                  <a:pt x="0" y="1563404"/>
                </a:lnTo>
                <a:lnTo>
                  <a:pt x="0" y="115985"/>
                </a:lnTo>
                <a:lnTo>
                  <a:pt x="9114" y="70845"/>
                </a:lnTo>
                <a:cubicBezTo>
                  <a:pt x="26723" y="29213"/>
                  <a:pt x="67947" y="0"/>
                  <a:pt x="115993" y="0"/>
                </a:cubicBezTo>
                <a:close/>
              </a:path>
            </a:pathLst>
          </a:custGeom>
        </p:spPr>
      </p:pic>
      <p:pic>
        <p:nvPicPr>
          <p:cNvPr id="25" name="그림 24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14F0604D-4BE1-B0F2-E9A5-7342D87EC5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11" y="1906881"/>
            <a:ext cx="1529530" cy="89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7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15815</TotalTime>
  <Words>1960</Words>
  <Application>Microsoft Office PowerPoint</Application>
  <PresentationFormat>A4 용지(210x297mm)</PresentationFormat>
  <Paragraphs>465</Paragraphs>
  <Slides>32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나눔고딕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나눔스퀘어_ac Light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메트릭스</dc:creator>
  <cp:lastModifiedBy>Admin</cp:lastModifiedBy>
  <cp:revision>657</cp:revision>
  <cp:lastPrinted>2023-06-23T09:49:31Z</cp:lastPrinted>
  <dcterms:created xsi:type="dcterms:W3CDTF">2023-05-31T01:43:43Z</dcterms:created>
  <dcterms:modified xsi:type="dcterms:W3CDTF">2024-12-31T02:20:18Z</dcterms:modified>
</cp:coreProperties>
</file>